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1"/>
  </p:sldMasterIdLst>
  <p:notesMasterIdLst>
    <p:notesMasterId r:id="rId11"/>
  </p:notesMasterIdLst>
  <p:sldIdLst>
    <p:sldId id="307" r:id="rId2"/>
    <p:sldId id="315" r:id="rId3"/>
    <p:sldId id="305" r:id="rId4"/>
    <p:sldId id="308" r:id="rId5"/>
    <p:sldId id="289" r:id="rId6"/>
    <p:sldId id="260" r:id="rId7"/>
    <p:sldId id="294" r:id="rId8"/>
    <p:sldId id="277" r:id="rId9"/>
    <p:sldId id="278"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anna Fisher" initials="JF" lastIdx="1" clrIdx="0">
    <p:extLst>
      <p:ext uri="{19B8F6BF-5375-455C-9EA6-DF929625EA0E}">
        <p15:presenceInfo xmlns:p15="http://schemas.microsoft.com/office/powerpoint/2012/main" userId="S-1-5-21-1233836580-496834097-1642054019-11716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31F24"/>
    <a:srgbClr val="333333"/>
    <a:srgbClr val="F7B543"/>
    <a:srgbClr val="FAD28A"/>
    <a:srgbClr val="FFFFFF"/>
    <a:srgbClr val="FCE2B2"/>
    <a:srgbClr val="F9CB77"/>
    <a:srgbClr val="F8C262"/>
    <a:srgbClr val="E048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loria Arrington" userId="6893bc19-e8aa-4de8-a9c8-af3b93441795" providerId="ADAL" clId="{957A331D-3D28-4502-B7F1-635167DCD913}"/>
    <pc:docChg chg="delSld modSld">
      <pc:chgData name="Gloria Arrington" userId="6893bc19-e8aa-4de8-a9c8-af3b93441795" providerId="ADAL" clId="{957A331D-3D28-4502-B7F1-635167DCD913}" dt="2023-03-15T22:38:30.923" v="1" actId="47"/>
      <pc:docMkLst>
        <pc:docMk/>
      </pc:docMkLst>
      <pc:sldChg chg="del">
        <pc:chgData name="Gloria Arrington" userId="6893bc19-e8aa-4de8-a9c8-af3b93441795" providerId="ADAL" clId="{957A331D-3D28-4502-B7F1-635167DCD913}" dt="2023-03-15T22:38:30.923" v="1" actId="47"/>
        <pc:sldMkLst>
          <pc:docMk/>
          <pc:sldMk cId="918405395" sldId="282"/>
        </pc:sldMkLst>
      </pc:sldChg>
      <pc:sldChg chg="modSp mod">
        <pc:chgData name="Gloria Arrington" userId="6893bc19-e8aa-4de8-a9c8-af3b93441795" providerId="ADAL" clId="{957A331D-3D28-4502-B7F1-635167DCD913}" dt="2023-03-15T22:20:40.083" v="0" actId="1076"/>
        <pc:sldMkLst>
          <pc:docMk/>
          <pc:sldMk cId="1505892268" sldId="315"/>
        </pc:sldMkLst>
        <pc:grpChg chg="mod">
          <ac:chgData name="Gloria Arrington" userId="6893bc19-e8aa-4de8-a9c8-af3b93441795" providerId="ADAL" clId="{957A331D-3D28-4502-B7F1-635167DCD913}" dt="2023-03-15T22:20:40.083" v="0" actId="1076"/>
          <ac:grpSpMkLst>
            <pc:docMk/>
            <pc:sldMk cId="1505892268" sldId="315"/>
            <ac:grpSpMk id="32" creationId="{1E29C125-6D26-42E1-8951-BA35BF2D3671}"/>
          </ac:grpSpMkLst>
        </pc:grpChg>
      </pc:sldChg>
    </pc:docChg>
  </pc:docChgLst>
  <pc:docChgLst>
    <pc:chgData name="Gloria Arrington" userId="6893bc19-e8aa-4de8-a9c8-af3b93441795" providerId="ADAL" clId="{C1AA0EC4-1050-407C-A11A-9F1C82D6A926}"/>
    <pc:docChg chg="modSld">
      <pc:chgData name="Gloria Arrington" userId="6893bc19-e8aa-4de8-a9c8-af3b93441795" providerId="ADAL" clId="{C1AA0EC4-1050-407C-A11A-9F1C82D6A926}" dt="2024-04-25T15:06:32.487" v="8" actId="20577"/>
      <pc:docMkLst>
        <pc:docMk/>
      </pc:docMkLst>
      <pc:sldChg chg="modNotesTx">
        <pc:chgData name="Gloria Arrington" userId="6893bc19-e8aa-4de8-a9c8-af3b93441795" providerId="ADAL" clId="{C1AA0EC4-1050-407C-A11A-9F1C82D6A926}" dt="2024-04-25T15:06:32.487" v="8" actId="20577"/>
        <pc:sldMkLst>
          <pc:docMk/>
          <pc:sldMk cId="1287990270" sldId="307"/>
        </pc:sldMkLst>
      </pc:sldChg>
    </pc:docChg>
  </pc:docChgLst>
  <pc:docChgLst>
    <pc:chgData name="Gloria Arrington" userId="6893bc19-e8aa-4de8-a9c8-af3b93441795" providerId="ADAL" clId="{44F95DAA-EA23-4B71-BE44-46F215B5BEE9}"/>
    <pc:docChg chg="undo custSel modSld sldOrd">
      <pc:chgData name="Gloria Arrington" userId="6893bc19-e8aa-4de8-a9c8-af3b93441795" providerId="ADAL" clId="{44F95DAA-EA23-4B71-BE44-46F215B5BEE9}" dt="2023-05-05T21:22:24.320" v="33"/>
      <pc:docMkLst>
        <pc:docMk/>
      </pc:docMkLst>
      <pc:sldChg chg="ord">
        <pc:chgData name="Gloria Arrington" userId="6893bc19-e8aa-4de8-a9c8-af3b93441795" providerId="ADAL" clId="{44F95DAA-EA23-4B71-BE44-46F215B5BEE9}" dt="2023-05-05T21:22:08.628" v="31"/>
        <pc:sldMkLst>
          <pc:docMk/>
          <pc:sldMk cId="1375402721" sldId="260"/>
        </pc:sldMkLst>
      </pc:sldChg>
      <pc:sldChg chg="ord">
        <pc:chgData name="Gloria Arrington" userId="6893bc19-e8aa-4de8-a9c8-af3b93441795" providerId="ADAL" clId="{44F95DAA-EA23-4B71-BE44-46F215B5BEE9}" dt="2023-05-05T21:21:18.431" v="19"/>
        <pc:sldMkLst>
          <pc:docMk/>
          <pc:sldMk cId="3272681131" sldId="277"/>
        </pc:sldMkLst>
      </pc:sldChg>
      <pc:sldChg chg="modSp mod ord">
        <pc:chgData name="Gloria Arrington" userId="6893bc19-e8aa-4de8-a9c8-af3b93441795" providerId="ADAL" clId="{44F95DAA-EA23-4B71-BE44-46F215B5BEE9}" dt="2023-05-05T21:21:40.962" v="27"/>
        <pc:sldMkLst>
          <pc:docMk/>
          <pc:sldMk cId="1404818430" sldId="289"/>
        </pc:sldMkLst>
        <pc:spChg chg="mod">
          <ac:chgData name="Gloria Arrington" userId="6893bc19-e8aa-4de8-a9c8-af3b93441795" providerId="ADAL" clId="{44F95DAA-EA23-4B71-BE44-46F215B5BEE9}" dt="2023-05-05T21:20:12.442" v="7" actId="1076"/>
          <ac:spMkLst>
            <pc:docMk/>
            <pc:sldMk cId="1404818430" sldId="289"/>
            <ac:spMk id="72" creationId="{1248F4B7-E700-4A23-B73A-639BB2F3D2C1}"/>
          </ac:spMkLst>
        </pc:spChg>
      </pc:sldChg>
      <pc:sldChg chg="ord">
        <pc:chgData name="Gloria Arrington" userId="6893bc19-e8aa-4de8-a9c8-af3b93441795" providerId="ADAL" clId="{44F95DAA-EA23-4B71-BE44-46F215B5BEE9}" dt="2023-05-05T21:21:15.322" v="17"/>
        <pc:sldMkLst>
          <pc:docMk/>
          <pc:sldMk cId="2541087356" sldId="294"/>
        </pc:sldMkLst>
      </pc:sldChg>
      <pc:sldChg chg="ord">
        <pc:chgData name="Gloria Arrington" userId="6893bc19-e8aa-4de8-a9c8-af3b93441795" providerId="ADAL" clId="{44F95DAA-EA23-4B71-BE44-46F215B5BEE9}" dt="2023-05-05T21:22:24.320" v="33"/>
        <pc:sldMkLst>
          <pc:docMk/>
          <pc:sldMk cId="1594422010" sldId="305"/>
        </pc:sldMkLst>
      </pc:sldChg>
      <pc:sldChg chg="ord">
        <pc:chgData name="Gloria Arrington" userId="6893bc19-e8aa-4de8-a9c8-af3b93441795" providerId="ADAL" clId="{44F95DAA-EA23-4B71-BE44-46F215B5BEE9}" dt="2023-05-05T21:21:36.494" v="25"/>
        <pc:sldMkLst>
          <pc:docMk/>
          <pc:sldMk cId="4268388658" sldId="308"/>
        </pc:sldMkLst>
      </pc:sldChg>
      <pc:sldChg chg="modSp mod ord">
        <pc:chgData name="Gloria Arrington" userId="6893bc19-e8aa-4de8-a9c8-af3b93441795" providerId="ADAL" clId="{44F95DAA-EA23-4B71-BE44-46F215B5BEE9}" dt="2023-05-05T21:21:28.925" v="21"/>
        <pc:sldMkLst>
          <pc:docMk/>
          <pc:sldMk cId="1505892268" sldId="315"/>
        </pc:sldMkLst>
        <pc:grpChg chg="mod">
          <ac:chgData name="Gloria Arrington" userId="6893bc19-e8aa-4de8-a9c8-af3b93441795" providerId="ADAL" clId="{44F95DAA-EA23-4B71-BE44-46F215B5BEE9}" dt="2023-05-02T15:33:09.374" v="5" actId="1076"/>
          <ac:grpSpMkLst>
            <pc:docMk/>
            <pc:sldMk cId="1505892268" sldId="315"/>
            <ac:grpSpMk id="6" creationId="{14E98705-8070-4CB6-957A-69B2769D3B37}"/>
          </ac:grpSpMkLst>
        </pc:grpChg>
        <pc:grpChg chg="mod">
          <ac:chgData name="Gloria Arrington" userId="6893bc19-e8aa-4de8-a9c8-af3b93441795" providerId="ADAL" clId="{44F95DAA-EA23-4B71-BE44-46F215B5BEE9}" dt="2023-05-02T15:33:08.526" v="4" actId="1076"/>
          <ac:grpSpMkLst>
            <pc:docMk/>
            <pc:sldMk cId="1505892268" sldId="315"/>
            <ac:grpSpMk id="15" creationId="{00E56DE7-EC0F-40BF-9EFA-E5BE5440D8FC}"/>
          </ac:grpSpMkLst>
        </pc:grpChg>
        <pc:grpChg chg="mod">
          <ac:chgData name="Gloria Arrington" userId="6893bc19-e8aa-4de8-a9c8-af3b93441795" providerId="ADAL" clId="{44F95DAA-EA23-4B71-BE44-46F215B5BEE9}" dt="2023-05-02T15:33:07.310" v="3" actId="1076"/>
          <ac:grpSpMkLst>
            <pc:docMk/>
            <pc:sldMk cId="1505892268" sldId="315"/>
            <ac:grpSpMk id="19" creationId="{32A5C2ED-E44C-4720-BDE7-16DE6151A825}"/>
          </ac:grpSpMkLst>
        </pc:grpChg>
        <pc:grpChg chg="mod">
          <ac:chgData name="Gloria Arrington" userId="6893bc19-e8aa-4de8-a9c8-af3b93441795" providerId="ADAL" clId="{44F95DAA-EA23-4B71-BE44-46F215B5BEE9}" dt="2023-05-02T15:33:06.137" v="2" actId="1076"/>
          <ac:grpSpMkLst>
            <pc:docMk/>
            <pc:sldMk cId="1505892268" sldId="315"/>
            <ac:grpSpMk id="25" creationId="{B2E524EE-1BFF-4B36-9855-0F08B2F422C8}"/>
          </ac:grpSpMkLst>
        </pc:grpChg>
        <pc:grpChg chg="mod">
          <ac:chgData name="Gloria Arrington" userId="6893bc19-e8aa-4de8-a9c8-af3b93441795" providerId="ADAL" clId="{44F95DAA-EA23-4B71-BE44-46F215B5BEE9}" dt="2023-05-02T15:33:05.049" v="1" actId="1076"/>
          <ac:grpSpMkLst>
            <pc:docMk/>
            <pc:sldMk cId="1505892268" sldId="315"/>
            <ac:grpSpMk id="28" creationId="{6DED2377-02B8-4649-99FE-69F0169D80F1}"/>
          </ac:grpSpMkLst>
        </pc:grpChg>
        <pc:grpChg chg="mod">
          <ac:chgData name="Gloria Arrington" userId="6893bc19-e8aa-4de8-a9c8-af3b93441795" providerId="ADAL" clId="{44F95DAA-EA23-4B71-BE44-46F215B5BEE9}" dt="2023-05-02T15:33:03.713" v="0" actId="1076"/>
          <ac:grpSpMkLst>
            <pc:docMk/>
            <pc:sldMk cId="1505892268" sldId="315"/>
            <ac:grpSpMk id="32" creationId="{1E29C125-6D26-42E1-8951-BA35BF2D3671}"/>
          </ac:grpSpMkLst>
        </pc:gr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AEF22F-8098-444F-B406-F2A1447BD85E}" type="doc">
      <dgm:prSet loTypeId="urn:microsoft.com/office/officeart/2005/8/layout/cycle6" loCatId="relationship" qsTypeId="urn:microsoft.com/office/officeart/2005/8/quickstyle/simple1" qsCatId="simple" csTypeId="urn:microsoft.com/office/officeart/2005/8/colors/accent0_1" csCatId="mainScheme" phldr="1"/>
      <dgm:spPr/>
      <dgm:t>
        <a:bodyPr/>
        <a:lstStyle/>
        <a:p>
          <a:endParaRPr lang="en-US"/>
        </a:p>
      </dgm:t>
    </dgm:pt>
    <dgm:pt modelId="{5C41415B-362A-4952-9F2E-AB359B68456E}">
      <dgm:prSet/>
      <dgm:spPr>
        <a:gradFill flip="none" rotWithShape="1">
          <a:gsLst>
            <a:gs pos="0">
              <a:srgbClr val="F7B543"/>
            </a:gs>
            <a:gs pos="25000">
              <a:schemeClr val="bg1"/>
            </a:gs>
          </a:gsLst>
          <a:lin ang="10800000" scaled="1"/>
          <a:tileRect/>
        </a:gradFill>
      </dgm:spPr>
      <dgm:t>
        <a:bodyPr/>
        <a:lstStyle/>
        <a:p>
          <a:r>
            <a:rPr lang="en-US" b="1">
              <a:latin typeface="Arial" panose="020B0604020202020204" pitchFamily="34" charset="0"/>
              <a:cs typeface="Arial" panose="020B0604020202020204" pitchFamily="34" charset="0"/>
            </a:rPr>
            <a:t>Title V</a:t>
          </a:r>
        </a:p>
      </dgm:t>
    </dgm:pt>
    <dgm:pt modelId="{1AC22ED1-470B-455F-8887-5141335C7F93}" type="parTrans" cxnId="{57A4218D-A07A-4FC1-9B24-5A3CB539F2D4}">
      <dgm:prSet/>
      <dgm:spPr/>
      <dgm:t>
        <a:bodyPr/>
        <a:lstStyle/>
        <a:p>
          <a:endParaRPr lang="en-US"/>
        </a:p>
      </dgm:t>
    </dgm:pt>
    <dgm:pt modelId="{1C28C061-CA5C-474E-9D73-6FCB60A3C6FF}" type="sibTrans" cxnId="{57A4218D-A07A-4FC1-9B24-5A3CB539F2D4}">
      <dgm:prSet/>
      <dgm:spPr/>
      <dgm:t>
        <a:bodyPr/>
        <a:lstStyle/>
        <a:p>
          <a:endParaRPr lang="en-US"/>
        </a:p>
      </dgm:t>
    </dgm:pt>
    <dgm:pt modelId="{7311802A-C5DB-4E65-8807-DAA23D687333}">
      <dgm:prSet/>
      <dgm:spPr>
        <a:gradFill flip="none" rotWithShape="1">
          <a:gsLst>
            <a:gs pos="0">
              <a:srgbClr val="F7B543"/>
            </a:gs>
            <a:gs pos="25000">
              <a:schemeClr val="bg1"/>
            </a:gs>
          </a:gsLst>
          <a:lin ang="10800000" scaled="1"/>
          <a:tileRect/>
        </a:gradFill>
      </dgm:spPr>
      <dgm:t>
        <a:bodyPr/>
        <a:lstStyle/>
        <a:p>
          <a:r>
            <a:rPr lang="en-US" b="1">
              <a:latin typeface="Arial" panose="020B0604020202020204" pitchFamily="34" charset="0"/>
              <a:cs typeface="Arial" panose="020B0604020202020204" pitchFamily="34" charset="0"/>
            </a:rPr>
            <a:t>Title VII</a:t>
          </a:r>
        </a:p>
      </dgm:t>
    </dgm:pt>
    <dgm:pt modelId="{FD8C9422-7A99-419C-91D4-901E1AD2438A}" type="parTrans" cxnId="{83B658E1-71BA-402E-BEC0-D892B45D8DD8}">
      <dgm:prSet/>
      <dgm:spPr/>
      <dgm:t>
        <a:bodyPr/>
        <a:lstStyle/>
        <a:p>
          <a:endParaRPr lang="en-US"/>
        </a:p>
      </dgm:t>
    </dgm:pt>
    <dgm:pt modelId="{FD2D2925-FDCD-4002-B000-E8C570509958}" type="sibTrans" cxnId="{83B658E1-71BA-402E-BEC0-D892B45D8DD8}">
      <dgm:prSet/>
      <dgm:spPr/>
      <dgm:t>
        <a:bodyPr/>
        <a:lstStyle/>
        <a:p>
          <a:endParaRPr lang="en-US"/>
        </a:p>
      </dgm:t>
    </dgm:pt>
    <dgm:pt modelId="{6BC71554-46F3-4FA0-83DD-17EBC964D829}">
      <dgm:prSet/>
      <dgm:spPr>
        <a:gradFill flip="none" rotWithShape="1">
          <a:gsLst>
            <a:gs pos="0">
              <a:srgbClr val="F7B543"/>
            </a:gs>
            <a:gs pos="25000">
              <a:schemeClr val="bg1"/>
            </a:gs>
          </a:gsLst>
          <a:lin ang="10800000" scaled="1"/>
          <a:tileRect/>
        </a:gradFill>
      </dgm:spPr>
      <dgm:t>
        <a:bodyPr/>
        <a:lstStyle/>
        <a:p>
          <a:r>
            <a:rPr lang="en-US" b="1">
              <a:latin typeface="Arial" panose="020B0604020202020204" pitchFamily="34" charset="0"/>
              <a:cs typeface="Arial" panose="020B0604020202020204" pitchFamily="34" charset="0"/>
            </a:rPr>
            <a:t>The Americans with Disabilities Act of 1990 (ADA)</a:t>
          </a:r>
        </a:p>
      </dgm:t>
    </dgm:pt>
    <dgm:pt modelId="{0C26A5D5-C8D8-4804-9EA5-7DBC21B43034}" type="parTrans" cxnId="{EDE92B4A-4166-478F-9C43-8B97B9E606CF}">
      <dgm:prSet/>
      <dgm:spPr/>
      <dgm:t>
        <a:bodyPr/>
        <a:lstStyle/>
        <a:p>
          <a:endParaRPr lang="en-US"/>
        </a:p>
      </dgm:t>
    </dgm:pt>
    <dgm:pt modelId="{CBDFD778-4884-4B82-8BD5-FBBB7F5C0F8C}" type="sibTrans" cxnId="{EDE92B4A-4166-478F-9C43-8B97B9E606CF}">
      <dgm:prSet/>
      <dgm:spPr/>
      <dgm:t>
        <a:bodyPr/>
        <a:lstStyle/>
        <a:p>
          <a:endParaRPr lang="en-US"/>
        </a:p>
      </dgm:t>
    </dgm:pt>
    <dgm:pt modelId="{CE6DE200-E6D0-480E-BAD3-F43688061BD0}">
      <dgm:prSet/>
      <dgm:spPr>
        <a:gradFill flip="none" rotWithShape="1">
          <a:gsLst>
            <a:gs pos="0">
              <a:srgbClr val="F7B543"/>
            </a:gs>
            <a:gs pos="25000">
              <a:schemeClr val="bg1"/>
            </a:gs>
          </a:gsLst>
          <a:lin ang="10800000" scaled="1"/>
          <a:tileRect/>
        </a:gradFill>
      </dgm:spPr>
      <dgm:t>
        <a:bodyPr/>
        <a:lstStyle/>
        <a:p>
          <a:r>
            <a:rPr lang="en-US" b="1">
              <a:latin typeface="Arial" panose="020B0604020202020204" pitchFamily="34" charset="0"/>
              <a:cs typeface="Arial" panose="020B0604020202020204" pitchFamily="34" charset="0"/>
            </a:rPr>
            <a:t>The Age Discrimination in Employment Act (ADEA)</a:t>
          </a:r>
        </a:p>
      </dgm:t>
    </dgm:pt>
    <dgm:pt modelId="{B9BC1579-F58C-42F3-947E-A92F329C6785}" type="parTrans" cxnId="{31AB3FCF-CBEA-4B70-8B3D-D9CBB525BF6E}">
      <dgm:prSet/>
      <dgm:spPr/>
      <dgm:t>
        <a:bodyPr/>
        <a:lstStyle/>
        <a:p>
          <a:endParaRPr lang="en-US"/>
        </a:p>
      </dgm:t>
    </dgm:pt>
    <dgm:pt modelId="{5A48A104-03E9-4967-8249-0051C1E0BA50}" type="sibTrans" cxnId="{31AB3FCF-CBEA-4B70-8B3D-D9CBB525BF6E}">
      <dgm:prSet/>
      <dgm:spPr/>
      <dgm:t>
        <a:bodyPr/>
        <a:lstStyle/>
        <a:p>
          <a:endParaRPr lang="en-US"/>
        </a:p>
      </dgm:t>
    </dgm:pt>
    <dgm:pt modelId="{67E8B9AE-226A-4E30-982B-F850B1436982}">
      <dgm:prSet/>
      <dgm:spPr>
        <a:gradFill rotWithShape="0">
          <a:gsLst>
            <a:gs pos="0">
              <a:srgbClr val="B31F24"/>
            </a:gs>
            <a:gs pos="25000">
              <a:schemeClr val="bg1"/>
            </a:gs>
          </a:gsLst>
          <a:lin ang="0" scaled="1"/>
        </a:gradFill>
      </dgm:spPr>
      <dgm:t>
        <a:bodyPr/>
        <a:lstStyle/>
        <a:p>
          <a:r>
            <a:rPr lang="en-US" b="1">
              <a:latin typeface="Arial" panose="020B0604020202020204" pitchFamily="34" charset="0"/>
              <a:cs typeface="Arial" panose="020B0604020202020204" pitchFamily="34" charset="0"/>
            </a:rPr>
            <a:t>The California Fair Employment and Housing Act (FEHA)</a:t>
          </a:r>
        </a:p>
      </dgm:t>
    </dgm:pt>
    <dgm:pt modelId="{722301DB-97E3-4CB8-8A67-884CA0095D4F}" type="parTrans" cxnId="{27643221-A284-43E4-90C7-98900946F4DD}">
      <dgm:prSet/>
      <dgm:spPr/>
      <dgm:t>
        <a:bodyPr/>
        <a:lstStyle/>
        <a:p>
          <a:endParaRPr lang="en-US"/>
        </a:p>
      </dgm:t>
    </dgm:pt>
    <dgm:pt modelId="{C391335E-1228-4232-A06C-0C8E6FCBE776}" type="sibTrans" cxnId="{27643221-A284-43E4-90C7-98900946F4DD}">
      <dgm:prSet/>
      <dgm:spPr/>
      <dgm:t>
        <a:bodyPr/>
        <a:lstStyle/>
        <a:p>
          <a:endParaRPr lang="en-US"/>
        </a:p>
      </dgm:t>
    </dgm:pt>
    <dgm:pt modelId="{4E1E4D98-70A6-480E-9AC5-1A51CF390FEE}">
      <dgm:prSet/>
      <dgm:spPr>
        <a:gradFill rotWithShape="0">
          <a:gsLst>
            <a:gs pos="0">
              <a:srgbClr val="B31F24"/>
            </a:gs>
            <a:gs pos="25000">
              <a:schemeClr val="bg1"/>
            </a:gs>
          </a:gsLst>
          <a:lin ang="0" scaled="1"/>
        </a:gradFill>
      </dgm:spPr>
      <dgm:t>
        <a:bodyPr/>
        <a:lstStyle/>
        <a:p>
          <a:r>
            <a:rPr lang="en-US" b="1">
              <a:latin typeface="Arial" panose="020B0604020202020204" pitchFamily="34" charset="0"/>
              <a:cs typeface="Arial" panose="020B0604020202020204" pitchFamily="34" charset="0"/>
            </a:rPr>
            <a:t>Proposition 209</a:t>
          </a:r>
        </a:p>
      </dgm:t>
    </dgm:pt>
    <dgm:pt modelId="{C09ED878-387E-4A5D-BEE0-747F4F7731F3}" type="parTrans" cxnId="{77B2C08D-1621-48A4-8BED-994AF9D5FCA7}">
      <dgm:prSet/>
      <dgm:spPr/>
      <dgm:t>
        <a:bodyPr/>
        <a:lstStyle/>
        <a:p>
          <a:endParaRPr lang="en-US"/>
        </a:p>
      </dgm:t>
    </dgm:pt>
    <dgm:pt modelId="{0E60EDB1-8763-4D52-B92A-74CDE6FB2161}" type="sibTrans" cxnId="{77B2C08D-1621-48A4-8BED-994AF9D5FCA7}">
      <dgm:prSet/>
      <dgm:spPr/>
      <dgm:t>
        <a:bodyPr/>
        <a:lstStyle/>
        <a:p>
          <a:endParaRPr lang="en-US"/>
        </a:p>
      </dgm:t>
    </dgm:pt>
    <dgm:pt modelId="{06FAB212-1C56-46C9-855B-52E9D6C2548A}" type="pres">
      <dgm:prSet presAssocID="{E9AEF22F-8098-444F-B406-F2A1447BD85E}" presName="cycle" presStyleCnt="0">
        <dgm:presLayoutVars>
          <dgm:dir/>
          <dgm:resizeHandles val="exact"/>
        </dgm:presLayoutVars>
      </dgm:prSet>
      <dgm:spPr/>
    </dgm:pt>
    <dgm:pt modelId="{0F1703A6-ADB8-43A4-90E9-77C28E6C7C0D}" type="pres">
      <dgm:prSet presAssocID="{5C41415B-362A-4952-9F2E-AB359B68456E}" presName="node" presStyleLbl="node1" presStyleIdx="0" presStyleCnt="6">
        <dgm:presLayoutVars>
          <dgm:bulletEnabled val="1"/>
        </dgm:presLayoutVars>
      </dgm:prSet>
      <dgm:spPr/>
    </dgm:pt>
    <dgm:pt modelId="{FB387CF7-B1B8-4442-BDB0-6F06E5AF0237}" type="pres">
      <dgm:prSet presAssocID="{5C41415B-362A-4952-9F2E-AB359B68456E}" presName="spNode" presStyleCnt="0"/>
      <dgm:spPr/>
    </dgm:pt>
    <dgm:pt modelId="{CF994BEC-6B58-42D8-B69F-C2184E3363B8}" type="pres">
      <dgm:prSet presAssocID="{1C28C061-CA5C-474E-9D73-6FCB60A3C6FF}" presName="sibTrans" presStyleLbl="sibTrans1D1" presStyleIdx="0" presStyleCnt="6"/>
      <dgm:spPr/>
    </dgm:pt>
    <dgm:pt modelId="{4B8A87B3-3B65-4FDB-8854-FE4EF6E1B688}" type="pres">
      <dgm:prSet presAssocID="{7311802A-C5DB-4E65-8807-DAA23D687333}" presName="node" presStyleLbl="node1" presStyleIdx="1" presStyleCnt="6">
        <dgm:presLayoutVars>
          <dgm:bulletEnabled val="1"/>
        </dgm:presLayoutVars>
      </dgm:prSet>
      <dgm:spPr/>
    </dgm:pt>
    <dgm:pt modelId="{6AC36AFD-2982-4DE2-92C6-FFFEB7FF0477}" type="pres">
      <dgm:prSet presAssocID="{7311802A-C5DB-4E65-8807-DAA23D687333}" presName="spNode" presStyleCnt="0"/>
      <dgm:spPr/>
    </dgm:pt>
    <dgm:pt modelId="{BA6FE33C-0E95-4DED-BB5F-4CEF46DB9DC0}" type="pres">
      <dgm:prSet presAssocID="{FD2D2925-FDCD-4002-B000-E8C570509958}" presName="sibTrans" presStyleLbl="sibTrans1D1" presStyleIdx="1" presStyleCnt="6"/>
      <dgm:spPr/>
    </dgm:pt>
    <dgm:pt modelId="{CF52EAB9-A7BF-4F86-93F7-68CB735F8755}" type="pres">
      <dgm:prSet presAssocID="{6BC71554-46F3-4FA0-83DD-17EBC964D829}" presName="node" presStyleLbl="node1" presStyleIdx="2" presStyleCnt="6">
        <dgm:presLayoutVars>
          <dgm:bulletEnabled val="1"/>
        </dgm:presLayoutVars>
      </dgm:prSet>
      <dgm:spPr/>
    </dgm:pt>
    <dgm:pt modelId="{4F5A1E77-FDA0-4157-94BC-781A8CDC4B21}" type="pres">
      <dgm:prSet presAssocID="{6BC71554-46F3-4FA0-83DD-17EBC964D829}" presName="spNode" presStyleCnt="0"/>
      <dgm:spPr/>
    </dgm:pt>
    <dgm:pt modelId="{8A95F4D7-39C9-477E-B5A9-366AFC4268DF}" type="pres">
      <dgm:prSet presAssocID="{CBDFD778-4884-4B82-8BD5-FBBB7F5C0F8C}" presName="sibTrans" presStyleLbl="sibTrans1D1" presStyleIdx="2" presStyleCnt="6"/>
      <dgm:spPr/>
    </dgm:pt>
    <dgm:pt modelId="{E20E3588-D6C2-4C53-A8AE-C8C4F3759C30}" type="pres">
      <dgm:prSet presAssocID="{CE6DE200-E6D0-480E-BAD3-F43688061BD0}" presName="node" presStyleLbl="node1" presStyleIdx="3" presStyleCnt="6">
        <dgm:presLayoutVars>
          <dgm:bulletEnabled val="1"/>
        </dgm:presLayoutVars>
      </dgm:prSet>
      <dgm:spPr/>
    </dgm:pt>
    <dgm:pt modelId="{1A7ACECF-1794-4338-AAEE-DDE09BF3A522}" type="pres">
      <dgm:prSet presAssocID="{CE6DE200-E6D0-480E-BAD3-F43688061BD0}" presName="spNode" presStyleCnt="0"/>
      <dgm:spPr/>
    </dgm:pt>
    <dgm:pt modelId="{4B1C4768-CEBB-4687-9900-9AB88AC530EE}" type="pres">
      <dgm:prSet presAssocID="{5A48A104-03E9-4967-8249-0051C1E0BA50}" presName="sibTrans" presStyleLbl="sibTrans1D1" presStyleIdx="3" presStyleCnt="6"/>
      <dgm:spPr/>
    </dgm:pt>
    <dgm:pt modelId="{AEBE2441-EE55-44BD-8522-7CD199C23622}" type="pres">
      <dgm:prSet presAssocID="{67E8B9AE-226A-4E30-982B-F850B1436982}" presName="node" presStyleLbl="node1" presStyleIdx="4" presStyleCnt="6">
        <dgm:presLayoutVars>
          <dgm:bulletEnabled val="1"/>
        </dgm:presLayoutVars>
      </dgm:prSet>
      <dgm:spPr/>
    </dgm:pt>
    <dgm:pt modelId="{60FE3B2B-485F-4558-9D26-AA4094715E82}" type="pres">
      <dgm:prSet presAssocID="{67E8B9AE-226A-4E30-982B-F850B1436982}" presName="spNode" presStyleCnt="0"/>
      <dgm:spPr/>
    </dgm:pt>
    <dgm:pt modelId="{FF35C10B-3110-4F53-A395-9E0C1AD6143D}" type="pres">
      <dgm:prSet presAssocID="{C391335E-1228-4232-A06C-0C8E6FCBE776}" presName="sibTrans" presStyleLbl="sibTrans1D1" presStyleIdx="4" presStyleCnt="6"/>
      <dgm:spPr/>
    </dgm:pt>
    <dgm:pt modelId="{6447B906-76DF-43E3-BCBD-1DCB732B70CE}" type="pres">
      <dgm:prSet presAssocID="{4E1E4D98-70A6-480E-9AC5-1A51CF390FEE}" presName="node" presStyleLbl="node1" presStyleIdx="5" presStyleCnt="6">
        <dgm:presLayoutVars>
          <dgm:bulletEnabled val="1"/>
        </dgm:presLayoutVars>
      </dgm:prSet>
      <dgm:spPr/>
    </dgm:pt>
    <dgm:pt modelId="{71B010E4-EA2E-4BB4-BC44-ACD1578308BF}" type="pres">
      <dgm:prSet presAssocID="{4E1E4D98-70A6-480E-9AC5-1A51CF390FEE}" presName="spNode" presStyleCnt="0"/>
      <dgm:spPr/>
    </dgm:pt>
    <dgm:pt modelId="{A0D49DA9-D795-4197-8842-0AB373EC4AB5}" type="pres">
      <dgm:prSet presAssocID="{0E60EDB1-8763-4D52-B92A-74CDE6FB2161}" presName="sibTrans" presStyleLbl="sibTrans1D1" presStyleIdx="5" presStyleCnt="6"/>
      <dgm:spPr/>
    </dgm:pt>
  </dgm:ptLst>
  <dgm:cxnLst>
    <dgm:cxn modelId="{FCDFD900-18F9-40A6-90FE-D140BE8248B0}" type="presOf" srcId="{CBDFD778-4884-4B82-8BD5-FBBB7F5C0F8C}" destId="{8A95F4D7-39C9-477E-B5A9-366AFC4268DF}" srcOrd="0" destOrd="0" presId="urn:microsoft.com/office/officeart/2005/8/layout/cycle6"/>
    <dgm:cxn modelId="{4D265E0C-B6A2-4B40-A340-6B986724DF17}" type="presOf" srcId="{4E1E4D98-70A6-480E-9AC5-1A51CF390FEE}" destId="{6447B906-76DF-43E3-BCBD-1DCB732B70CE}" srcOrd="0" destOrd="0" presId="urn:microsoft.com/office/officeart/2005/8/layout/cycle6"/>
    <dgm:cxn modelId="{57A3C718-D379-451C-8F9B-8D373D7CB1D9}" type="presOf" srcId="{67E8B9AE-226A-4E30-982B-F850B1436982}" destId="{AEBE2441-EE55-44BD-8522-7CD199C23622}" srcOrd="0" destOrd="0" presId="urn:microsoft.com/office/officeart/2005/8/layout/cycle6"/>
    <dgm:cxn modelId="{27643221-A284-43E4-90C7-98900946F4DD}" srcId="{E9AEF22F-8098-444F-B406-F2A1447BD85E}" destId="{67E8B9AE-226A-4E30-982B-F850B1436982}" srcOrd="4" destOrd="0" parTransId="{722301DB-97E3-4CB8-8A67-884CA0095D4F}" sibTransId="{C391335E-1228-4232-A06C-0C8E6FCBE776}"/>
    <dgm:cxn modelId="{AF924E2D-73C8-4A02-85A2-8E1C96E26AEC}" type="presOf" srcId="{CE6DE200-E6D0-480E-BAD3-F43688061BD0}" destId="{E20E3588-D6C2-4C53-A8AE-C8C4F3759C30}" srcOrd="0" destOrd="0" presId="urn:microsoft.com/office/officeart/2005/8/layout/cycle6"/>
    <dgm:cxn modelId="{F581E535-1E9E-4019-AD0A-1DC30C115AC2}" type="presOf" srcId="{E9AEF22F-8098-444F-B406-F2A1447BD85E}" destId="{06FAB212-1C56-46C9-855B-52E9D6C2548A}" srcOrd="0" destOrd="0" presId="urn:microsoft.com/office/officeart/2005/8/layout/cycle6"/>
    <dgm:cxn modelId="{E28E3B39-B78B-4EC3-B75F-712A7A387A00}" type="presOf" srcId="{5A48A104-03E9-4967-8249-0051C1E0BA50}" destId="{4B1C4768-CEBB-4687-9900-9AB88AC530EE}" srcOrd="0" destOrd="0" presId="urn:microsoft.com/office/officeart/2005/8/layout/cycle6"/>
    <dgm:cxn modelId="{9F423E42-3A59-4E9B-926E-EFA21608DB32}" type="presOf" srcId="{0E60EDB1-8763-4D52-B92A-74CDE6FB2161}" destId="{A0D49DA9-D795-4197-8842-0AB373EC4AB5}" srcOrd="0" destOrd="0" presId="urn:microsoft.com/office/officeart/2005/8/layout/cycle6"/>
    <dgm:cxn modelId="{CAF03643-9826-4658-9B10-29BF942A6FA7}" type="presOf" srcId="{5C41415B-362A-4952-9F2E-AB359B68456E}" destId="{0F1703A6-ADB8-43A4-90E9-77C28E6C7C0D}" srcOrd="0" destOrd="0" presId="urn:microsoft.com/office/officeart/2005/8/layout/cycle6"/>
    <dgm:cxn modelId="{EDE92B4A-4166-478F-9C43-8B97B9E606CF}" srcId="{E9AEF22F-8098-444F-B406-F2A1447BD85E}" destId="{6BC71554-46F3-4FA0-83DD-17EBC964D829}" srcOrd="2" destOrd="0" parTransId="{0C26A5D5-C8D8-4804-9EA5-7DBC21B43034}" sibTransId="{CBDFD778-4884-4B82-8BD5-FBBB7F5C0F8C}"/>
    <dgm:cxn modelId="{D2D7424C-FDB6-4B56-A672-25C678D7D478}" type="presOf" srcId="{6BC71554-46F3-4FA0-83DD-17EBC964D829}" destId="{CF52EAB9-A7BF-4F86-93F7-68CB735F8755}" srcOrd="0" destOrd="0" presId="urn:microsoft.com/office/officeart/2005/8/layout/cycle6"/>
    <dgm:cxn modelId="{76B45C7E-071E-43C9-9D35-A7BE7208E71A}" type="presOf" srcId="{FD2D2925-FDCD-4002-B000-E8C570509958}" destId="{BA6FE33C-0E95-4DED-BB5F-4CEF46DB9DC0}" srcOrd="0" destOrd="0" presId="urn:microsoft.com/office/officeart/2005/8/layout/cycle6"/>
    <dgm:cxn modelId="{57A4218D-A07A-4FC1-9B24-5A3CB539F2D4}" srcId="{E9AEF22F-8098-444F-B406-F2A1447BD85E}" destId="{5C41415B-362A-4952-9F2E-AB359B68456E}" srcOrd="0" destOrd="0" parTransId="{1AC22ED1-470B-455F-8887-5141335C7F93}" sibTransId="{1C28C061-CA5C-474E-9D73-6FCB60A3C6FF}"/>
    <dgm:cxn modelId="{7E589F8D-ED87-4BAD-AEEA-42D1C841CC92}" type="presOf" srcId="{C391335E-1228-4232-A06C-0C8E6FCBE776}" destId="{FF35C10B-3110-4F53-A395-9E0C1AD6143D}" srcOrd="0" destOrd="0" presId="urn:microsoft.com/office/officeart/2005/8/layout/cycle6"/>
    <dgm:cxn modelId="{77B2C08D-1621-48A4-8BED-994AF9D5FCA7}" srcId="{E9AEF22F-8098-444F-B406-F2A1447BD85E}" destId="{4E1E4D98-70A6-480E-9AC5-1A51CF390FEE}" srcOrd="5" destOrd="0" parTransId="{C09ED878-387E-4A5D-BEE0-747F4F7731F3}" sibTransId="{0E60EDB1-8763-4D52-B92A-74CDE6FB2161}"/>
    <dgm:cxn modelId="{9FE33594-3B18-49EC-BDEA-6F29F67F26C9}" type="presOf" srcId="{7311802A-C5DB-4E65-8807-DAA23D687333}" destId="{4B8A87B3-3B65-4FDB-8854-FE4EF6E1B688}" srcOrd="0" destOrd="0" presId="urn:microsoft.com/office/officeart/2005/8/layout/cycle6"/>
    <dgm:cxn modelId="{C6401BBA-6BF6-45CC-9F9A-634C78B9D31A}" type="presOf" srcId="{1C28C061-CA5C-474E-9D73-6FCB60A3C6FF}" destId="{CF994BEC-6B58-42D8-B69F-C2184E3363B8}" srcOrd="0" destOrd="0" presId="urn:microsoft.com/office/officeart/2005/8/layout/cycle6"/>
    <dgm:cxn modelId="{31AB3FCF-CBEA-4B70-8B3D-D9CBB525BF6E}" srcId="{E9AEF22F-8098-444F-B406-F2A1447BD85E}" destId="{CE6DE200-E6D0-480E-BAD3-F43688061BD0}" srcOrd="3" destOrd="0" parTransId="{B9BC1579-F58C-42F3-947E-A92F329C6785}" sibTransId="{5A48A104-03E9-4967-8249-0051C1E0BA50}"/>
    <dgm:cxn modelId="{83B658E1-71BA-402E-BEC0-D892B45D8DD8}" srcId="{E9AEF22F-8098-444F-B406-F2A1447BD85E}" destId="{7311802A-C5DB-4E65-8807-DAA23D687333}" srcOrd="1" destOrd="0" parTransId="{FD8C9422-7A99-419C-91D4-901E1AD2438A}" sibTransId="{FD2D2925-FDCD-4002-B000-E8C570509958}"/>
    <dgm:cxn modelId="{E452933A-1673-440C-A72E-82B4E0F4A3B0}" type="presParOf" srcId="{06FAB212-1C56-46C9-855B-52E9D6C2548A}" destId="{0F1703A6-ADB8-43A4-90E9-77C28E6C7C0D}" srcOrd="0" destOrd="0" presId="urn:microsoft.com/office/officeart/2005/8/layout/cycle6"/>
    <dgm:cxn modelId="{D0211A2B-5BEF-492C-B66D-E460A72795C8}" type="presParOf" srcId="{06FAB212-1C56-46C9-855B-52E9D6C2548A}" destId="{FB387CF7-B1B8-4442-BDB0-6F06E5AF0237}" srcOrd="1" destOrd="0" presId="urn:microsoft.com/office/officeart/2005/8/layout/cycle6"/>
    <dgm:cxn modelId="{3E153EB1-6022-4327-889B-83DF56C9AE49}" type="presParOf" srcId="{06FAB212-1C56-46C9-855B-52E9D6C2548A}" destId="{CF994BEC-6B58-42D8-B69F-C2184E3363B8}" srcOrd="2" destOrd="0" presId="urn:microsoft.com/office/officeart/2005/8/layout/cycle6"/>
    <dgm:cxn modelId="{37E0BC30-4C20-42F8-889B-3616C2A0D0EA}" type="presParOf" srcId="{06FAB212-1C56-46C9-855B-52E9D6C2548A}" destId="{4B8A87B3-3B65-4FDB-8854-FE4EF6E1B688}" srcOrd="3" destOrd="0" presId="urn:microsoft.com/office/officeart/2005/8/layout/cycle6"/>
    <dgm:cxn modelId="{6B130AEB-A6B8-4A1C-8E37-343926C512C1}" type="presParOf" srcId="{06FAB212-1C56-46C9-855B-52E9D6C2548A}" destId="{6AC36AFD-2982-4DE2-92C6-FFFEB7FF0477}" srcOrd="4" destOrd="0" presId="urn:microsoft.com/office/officeart/2005/8/layout/cycle6"/>
    <dgm:cxn modelId="{6BB586F7-6159-46FA-8989-0D2063A9E23B}" type="presParOf" srcId="{06FAB212-1C56-46C9-855B-52E9D6C2548A}" destId="{BA6FE33C-0E95-4DED-BB5F-4CEF46DB9DC0}" srcOrd="5" destOrd="0" presId="urn:microsoft.com/office/officeart/2005/8/layout/cycle6"/>
    <dgm:cxn modelId="{E93DD55C-9A77-401D-AAD1-BA9EEA1093F9}" type="presParOf" srcId="{06FAB212-1C56-46C9-855B-52E9D6C2548A}" destId="{CF52EAB9-A7BF-4F86-93F7-68CB735F8755}" srcOrd="6" destOrd="0" presId="urn:microsoft.com/office/officeart/2005/8/layout/cycle6"/>
    <dgm:cxn modelId="{CAC2A5E9-4B77-4C59-804D-F7D191C26B16}" type="presParOf" srcId="{06FAB212-1C56-46C9-855B-52E9D6C2548A}" destId="{4F5A1E77-FDA0-4157-94BC-781A8CDC4B21}" srcOrd="7" destOrd="0" presId="urn:microsoft.com/office/officeart/2005/8/layout/cycle6"/>
    <dgm:cxn modelId="{F01BF67E-6CAE-4E4B-90C3-D498AD3AB5AA}" type="presParOf" srcId="{06FAB212-1C56-46C9-855B-52E9D6C2548A}" destId="{8A95F4D7-39C9-477E-B5A9-366AFC4268DF}" srcOrd="8" destOrd="0" presId="urn:microsoft.com/office/officeart/2005/8/layout/cycle6"/>
    <dgm:cxn modelId="{BB66451E-F40C-4BF2-96F0-C0DCA9C2A82B}" type="presParOf" srcId="{06FAB212-1C56-46C9-855B-52E9D6C2548A}" destId="{E20E3588-D6C2-4C53-A8AE-C8C4F3759C30}" srcOrd="9" destOrd="0" presId="urn:microsoft.com/office/officeart/2005/8/layout/cycle6"/>
    <dgm:cxn modelId="{8F9E7350-82D4-4142-9161-0923C000FD20}" type="presParOf" srcId="{06FAB212-1C56-46C9-855B-52E9D6C2548A}" destId="{1A7ACECF-1794-4338-AAEE-DDE09BF3A522}" srcOrd="10" destOrd="0" presId="urn:microsoft.com/office/officeart/2005/8/layout/cycle6"/>
    <dgm:cxn modelId="{E3B69924-DAFC-448E-9AE1-128E439E8619}" type="presParOf" srcId="{06FAB212-1C56-46C9-855B-52E9D6C2548A}" destId="{4B1C4768-CEBB-4687-9900-9AB88AC530EE}" srcOrd="11" destOrd="0" presId="urn:microsoft.com/office/officeart/2005/8/layout/cycle6"/>
    <dgm:cxn modelId="{47B1C335-B2F9-491B-96F3-B226A60EA55B}" type="presParOf" srcId="{06FAB212-1C56-46C9-855B-52E9D6C2548A}" destId="{AEBE2441-EE55-44BD-8522-7CD199C23622}" srcOrd="12" destOrd="0" presId="urn:microsoft.com/office/officeart/2005/8/layout/cycle6"/>
    <dgm:cxn modelId="{9E6D1F02-A33A-43FD-B09D-EB1BB8EEDD2F}" type="presParOf" srcId="{06FAB212-1C56-46C9-855B-52E9D6C2548A}" destId="{60FE3B2B-485F-4558-9D26-AA4094715E82}" srcOrd="13" destOrd="0" presId="urn:microsoft.com/office/officeart/2005/8/layout/cycle6"/>
    <dgm:cxn modelId="{1C431279-E94C-401F-88A7-0BBA9A9CC685}" type="presParOf" srcId="{06FAB212-1C56-46C9-855B-52E9D6C2548A}" destId="{FF35C10B-3110-4F53-A395-9E0C1AD6143D}" srcOrd="14" destOrd="0" presId="urn:microsoft.com/office/officeart/2005/8/layout/cycle6"/>
    <dgm:cxn modelId="{BFE26ABE-1217-43B0-A2F5-2636906A6981}" type="presParOf" srcId="{06FAB212-1C56-46C9-855B-52E9D6C2548A}" destId="{6447B906-76DF-43E3-BCBD-1DCB732B70CE}" srcOrd="15" destOrd="0" presId="urn:microsoft.com/office/officeart/2005/8/layout/cycle6"/>
    <dgm:cxn modelId="{395089E8-E925-480C-AEB9-89F3F1A1116F}" type="presParOf" srcId="{06FAB212-1C56-46C9-855B-52E9D6C2548A}" destId="{71B010E4-EA2E-4BB4-BC44-ACD1578308BF}" srcOrd="16" destOrd="0" presId="urn:microsoft.com/office/officeart/2005/8/layout/cycle6"/>
    <dgm:cxn modelId="{4725D476-0D48-4D6C-B561-601697514CE4}" type="presParOf" srcId="{06FAB212-1C56-46C9-855B-52E9D6C2548A}" destId="{A0D49DA9-D795-4197-8842-0AB373EC4AB5}" srcOrd="17"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1703A6-ADB8-43A4-90E9-77C28E6C7C0D}">
      <dsp:nvSpPr>
        <dsp:cNvPr id="0" name=""/>
        <dsp:cNvSpPr/>
      </dsp:nvSpPr>
      <dsp:spPr>
        <a:xfrm>
          <a:off x="4917010" y="1939"/>
          <a:ext cx="1704263" cy="1107771"/>
        </a:xfrm>
        <a:prstGeom prst="roundRect">
          <a:avLst/>
        </a:prstGeom>
        <a:gradFill flip="none" rotWithShape="1">
          <a:gsLst>
            <a:gs pos="0">
              <a:srgbClr val="F7B543"/>
            </a:gs>
            <a:gs pos="25000">
              <a:schemeClr val="bg1"/>
            </a:gs>
          </a:gsLst>
          <a:lin ang="10800000" scaled="1"/>
          <a:tileRect/>
        </a:gra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latin typeface="Arial" panose="020B0604020202020204" pitchFamily="34" charset="0"/>
              <a:cs typeface="Arial" panose="020B0604020202020204" pitchFamily="34" charset="0"/>
            </a:rPr>
            <a:t>Title V</a:t>
          </a:r>
        </a:p>
      </dsp:txBody>
      <dsp:txXfrm>
        <a:off x="4971087" y="56016"/>
        <a:ext cx="1596109" cy="999617"/>
      </dsp:txXfrm>
    </dsp:sp>
    <dsp:sp modelId="{CF994BEC-6B58-42D8-B69F-C2184E3363B8}">
      <dsp:nvSpPr>
        <dsp:cNvPr id="0" name=""/>
        <dsp:cNvSpPr/>
      </dsp:nvSpPr>
      <dsp:spPr>
        <a:xfrm>
          <a:off x="3160661" y="555824"/>
          <a:ext cx="5216961" cy="5216961"/>
        </a:xfrm>
        <a:custGeom>
          <a:avLst/>
          <a:gdLst/>
          <a:ahLst/>
          <a:cxnLst/>
          <a:rect l="0" t="0" r="0" b="0"/>
          <a:pathLst>
            <a:path>
              <a:moveTo>
                <a:pt x="3471489" y="146898"/>
              </a:moveTo>
              <a:arcTo wR="2608480" hR="2608480" stAng="17359212" swAng="1500071"/>
            </a:path>
          </a:pathLst>
        </a:custGeom>
        <a:noFill/>
        <a:ln w="6350" cap="flat" cmpd="sng" algn="ctr">
          <a:solidFill>
            <a:schemeClr val="dk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B8A87B3-3B65-4FDB-8854-FE4EF6E1B688}">
      <dsp:nvSpPr>
        <dsp:cNvPr id="0" name=""/>
        <dsp:cNvSpPr/>
      </dsp:nvSpPr>
      <dsp:spPr>
        <a:xfrm>
          <a:off x="7176021" y="1306179"/>
          <a:ext cx="1704263" cy="1107771"/>
        </a:xfrm>
        <a:prstGeom prst="roundRect">
          <a:avLst/>
        </a:prstGeom>
        <a:gradFill flip="none" rotWithShape="1">
          <a:gsLst>
            <a:gs pos="0">
              <a:srgbClr val="F7B543"/>
            </a:gs>
            <a:gs pos="25000">
              <a:schemeClr val="bg1"/>
            </a:gs>
          </a:gsLst>
          <a:lin ang="10800000" scaled="1"/>
          <a:tileRect/>
        </a:gra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latin typeface="Arial" panose="020B0604020202020204" pitchFamily="34" charset="0"/>
              <a:cs typeface="Arial" panose="020B0604020202020204" pitchFamily="34" charset="0"/>
            </a:rPr>
            <a:t>Title VII</a:t>
          </a:r>
        </a:p>
      </dsp:txBody>
      <dsp:txXfrm>
        <a:off x="7230098" y="1360256"/>
        <a:ext cx="1596109" cy="999617"/>
      </dsp:txXfrm>
    </dsp:sp>
    <dsp:sp modelId="{BA6FE33C-0E95-4DED-BB5F-4CEF46DB9DC0}">
      <dsp:nvSpPr>
        <dsp:cNvPr id="0" name=""/>
        <dsp:cNvSpPr/>
      </dsp:nvSpPr>
      <dsp:spPr>
        <a:xfrm>
          <a:off x="3160661" y="555824"/>
          <a:ext cx="5216961" cy="5216961"/>
        </a:xfrm>
        <a:custGeom>
          <a:avLst/>
          <a:gdLst/>
          <a:ahLst/>
          <a:cxnLst/>
          <a:rect l="0" t="0" r="0" b="0"/>
          <a:pathLst>
            <a:path>
              <a:moveTo>
                <a:pt x="5110983" y="1872511"/>
              </a:moveTo>
              <a:arcTo wR="2608480" hR="2608480" stAng="20616704" swAng="1966592"/>
            </a:path>
          </a:pathLst>
        </a:custGeom>
        <a:noFill/>
        <a:ln w="6350" cap="flat" cmpd="sng" algn="ctr">
          <a:solidFill>
            <a:schemeClr val="dk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F52EAB9-A7BF-4F86-93F7-68CB735F8755}">
      <dsp:nvSpPr>
        <dsp:cNvPr id="0" name=""/>
        <dsp:cNvSpPr/>
      </dsp:nvSpPr>
      <dsp:spPr>
        <a:xfrm>
          <a:off x="7176021" y="3914660"/>
          <a:ext cx="1704263" cy="1107771"/>
        </a:xfrm>
        <a:prstGeom prst="roundRect">
          <a:avLst/>
        </a:prstGeom>
        <a:gradFill flip="none" rotWithShape="1">
          <a:gsLst>
            <a:gs pos="0">
              <a:srgbClr val="F7B543"/>
            </a:gs>
            <a:gs pos="25000">
              <a:schemeClr val="bg1"/>
            </a:gs>
          </a:gsLst>
          <a:lin ang="10800000" scaled="1"/>
          <a:tileRect/>
        </a:gra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latin typeface="Arial" panose="020B0604020202020204" pitchFamily="34" charset="0"/>
              <a:cs typeface="Arial" panose="020B0604020202020204" pitchFamily="34" charset="0"/>
            </a:rPr>
            <a:t>The Americans with Disabilities Act of 1990 (ADA)</a:t>
          </a:r>
        </a:p>
      </dsp:txBody>
      <dsp:txXfrm>
        <a:off x="7230098" y="3968737"/>
        <a:ext cx="1596109" cy="999617"/>
      </dsp:txXfrm>
    </dsp:sp>
    <dsp:sp modelId="{8A95F4D7-39C9-477E-B5A9-366AFC4268DF}">
      <dsp:nvSpPr>
        <dsp:cNvPr id="0" name=""/>
        <dsp:cNvSpPr/>
      </dsp:nvSpPr>
      <dsp:spPr>
        <a:xfrm>
          <a:off x="3160661" y="555824"/>
          <a:ext cx="5216961" cy="5216961"/>
        </a:xfrm>
        <a:custGeom>
          <a:avLst/>
          <a:gdLst/>
          <a:ahLst/>
          <a:cxnLst/>
          <a:rect l="0" t="0" r="0" b="0"/>
          <a:pathLst>
            <a:path>
              <a:moveTo>
                <a:pt x="4430980" y="4474671"/>
              </a:moveTo>
              <a:arcTo wR="2608480" hR="2608480" stAng="2740717" swAng="1500071"/>
            </a:path>
          </a:pathLst>
        </a:custGeom>
        <a:noFill/>
        <a:ln w="6350" cap="flat" cmpd="sng" algn="ctr">
          <a:solidFill>
            <a:schemeClr val="dk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20E3588-D6C2-4C53-A8AE-C8C4F3759C30}">
      <dsp:nvSpPr>
        <dsp:cNvPr id="0" name=""/>
        <dsp:cNvSpPr/>
      </dsp:nvSpPr>
      <dsp:spPr>
        <a:xfrm>
          <a:off x="4917010" y="5218900"/>
          <a:ext cx="1704263" cy="1107771"/>
        </a:xfrm>
        <a:prstGeom prst="roundRect">
          <a:avLst/>
        </a:prstGeom>
        <a:gradFill flip="none" rotWithShape="1">
          <a:gsLst>
            <a:gs pos="0">
              <a:srgbClr val="F7B543"/>
            </a:gs>
            <a:gs pos="25000">
              <a:schemeClr val="bg1"/>
            </a:gs>
          </a:gsLst>
          <a:lin ang="10800000" scaled="1"/>
          <a:tileRect/>
        </a:gra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latin typeface="Arial" panose="020B0604020202020204" pitchFamily="34" charset="0"/>
              <a:cs typeface="Arial" panose="020B0604020202020204" pitchFamily="34" charset="0"/>
            </a:rPr>
            <a:t>The Age Discrimination in Employment Act (ADEA)</a:t>
          </a:r>
        </a:p>
      </dsp:txBody>
      <dsp:txXfrm>
        <a:off x="4971087" y="5272977"/>
        <a:ext cx="1596109" cy="999617"/>
      </dsp:txXfrm>
    </dsp:sp>
    <dsp:sp modelId="{4B1C4768-CEBB-4687-9900-9AB88AC530EE}">
      <dsp:nvSpPr>
        <dsp:cNvPr id="0" name=""/>
        <dsp:cNvSpPr/>
      </dsp:nvSpPr>
      <dsp:spPr>
        <a:xfrm>
          <a:off x="3160661" y="555824"/>
          <a:ext cx="5216961" cy="5216961"/>
        </a:xfrm>
        <a:custGeom>
          <a:avLst/>
          <a:gdLst/>
          <a:ahLst/>
          <a:cxnLst/>
          <a:rect l="0" t="0" r="0" b="0"/>
          <a:pathLst>
            <a:path>
              <a:moveTo>
                <a:pt x="1745472" y="5070063"/>
              </a:moveTo>
              <a:arcTo wR="2608480" hR="2608480" stAng="6559212" swAng="1500071"/>
            </a:path>
          </a:pathLst>
        </a:custGeom>
        <a:noFill/>
        <a:ln w="6350" cap="flat" cmpd="sng" algn="ctr">
          <a:solidFill>
            <a:schemeClr val="dk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EBE2441-EE55-44BD-8522-7CD199C23622}">
      <dsp:nvSpPr>
        <dsp:cNvPr id="0" name=""/>
        <dsp:cNvSpPr/>
      </dsp:nvSpPr>
      <dsp:spPr>
        <a:xfrm>
          <a:off x="2657999" y="3914660"/>
          <a:ext cx="1704263" cy="1107771"/>
        </a:xfrm>
        <a:prstGeom prst="roundRect">
          <a:avLst/>
        </a:prstGeom>
        <a:gradFill rotWithShape="0">
          <a:gsLst>
            <a:gs pos="0">
              <a:srgbClr val="B31F24"/>
            </a:gs>
            <a:gs pos="25000">
              <a:schemeClr val="bg1"/>
            </a:gs>
          </a:gsLst>
          <a:lin ang="0" scaled="1"/>
        </a:gra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latin typeface="Arial" panose="020B0604020202020204" pitchFamily="34" charset="0"/>
              <a:cs typeface="Arial" panose="020B0604020202020204" pitchFamily="34" charset="0"/>
            </a:rPr>
            <a:t>The California Fair Employment and Housing Act (FEHA)</a:t>
          </a:r>
        </a:p>
      </dsp:txBody>
      <dsp:txXfrm>
        <a:off x="2712076" y="3968737"/>
        <a:ext cx="1596109" cy="999617"/>
      </dsp:txXfrm>
    </dsp:sp>
    <dsp:sp modelId="{FF35C10B-3110-4F53-A395-9E0C1AD6143D}">
      <dsp:nvSpPr>
        <dsp:cNvPr id="0" name=""/>
        <dsp:cNvSpPr/>
      </dsp:nvSpPr>
      <dsp:spPr>
        <a:xfrm>
          <a:off x="3160661" y="555824"/>
          <a:ext cx="5216961" cy="5216961"/>
        </a:xfrm>
        <a:custGeom>
          <a:avLst/>
          <a:gdLst/>
          <a:ahLst/>
          <a:cxnLst/>
          <a:rect l="0" t="0" r="0" b="0"/>
          <a:pathLst>
            <a:path>
              <a:moveTo>
                <a:pt x="105977" y="3344450"/>
              </a:moveTo>
              <a:arcTo wR="2608480" hR="2608480" stAng="9816704" swAng="1966592"/>
            </a:path>
          </a:pathLst>
        </a:custGeom>
        <a:noFill/>
        <a:ln w="6350" cap="flat" cmpd="sng" algn="ctr">
          <a:solidFill>
            <a:schemeClr val="dk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447B906-76DF-43E3-BCBD-1DCB732B70CE}">
      <dsp:nvSpPr>
        <dsp:cNvPr id="0" name=""/>
        <dsp:cNvSpPr/>
      </dsp:nvSpPr>
      <dsp:spPr>
        <a:xfrm>
          <a:off x="2657999" y="1306179"/>
          <a:ext cx="1704263" cy="1107771"/>
        </a:xfrm>
        <a:prstGeom prst="roundRect">
          <a:avLst/>
        </a:prstGeom>
        <a:gradFill rotWithShape="0">
          <a:gsLst>
            <a:gs pos="0">
              <a:srgbClr val="B31F24"/>
            </a:gs>
            <a:gs pos="25000">
              <a:schemeClr val="bg1"/>
            </a:gs>
          </a:gsLst>
          <a:lin ang="0" scaled="1"/>
        </a:gra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latin typeface="Arial" panose="020B0604020202020204" pitchFamily="34" charset="0"/>
              <a:cs typeface="Arial" panose="020B0604020202020204" pitchFamily="34" charset="0"/>
            </a:rPr>
            <a:t>Proposition 209</a:t>
          </a:r>
        </a:p>
      </dsp:txBody>
      <dsp:txXfrm>
        <a:off x="2712076" y="1360256"/>
        <a:ext cx="1596109" cy="999617"/>
      </dsp:txXfrm>
    </dsp:sp>
    <dsp:sp modelId="{A0D49DA9-D795-4197-8842-0AB373EC4AB5}">
      <dsp:nvSpPr>
        <dsp:cNvPr id="0" name=""/>
        <dsp:cNvSpPr/>
      </dsp:nvSpPr>
      <dsp:spPr>
        <a:xfrm>
          <a:off x="3160661" y="555824"/>
          <a:ext cx="5216961" cy="5216961"/>
        </a:xfrm>
        <a:custGeom>
          <a:avLst/>
          <a:gdLst/>
          <a:ahLst/>
          <a:cxnLst/>
          <a:rect l="0" t="0" r="0" b="0"/>
          <a:pathLst>
            <a:path>
              <a:moveTo>
                <a:pt x="785981" y="742290"/>
              </a:moveTo>
              <a:arcTo wR="2608480" hR="2608480" stAng="13540717" swAng="1500071"/>
            </a:path>
          </a:pathLst>
        </a:custGeom>
        <a:noFill/>
        <a:ln w="6350" cap="flat" cmpd="sng" algn="ctr">
          <a:solidFill>
            <a:schemeClr val="dk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9E3C6A-EEFC-459B-9735-B23E1B0F4FC4}" type="datetimeFigureOut">
              <a:rPr lang="en-US" smtClean="0"/>
              <a:t>4/25/2024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07930A-AE6B-436E-AB80-50A7095FDB68}" type="slidenum">
              <a:rPr lang="en-US" smtClean="0"/>
              <a:t>‹#›</a:t>
            </a:fld>
            <a:endParaRPr lang="en-US"/>
          </a:p>
        </p:txBody>
      </p:sp>
    </p:spTree>
    <p:extLst>
      <p:ext uri="{BB962C8B-B14F-4D97-AF65-F5344CB8AC3E}">
        <p14:creationId xmlns:p14="http://schemas.microsoft.com/office/powerpoint/2010/main" val="10453519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Mention Workshop to develop</a:t>
            </a:r>
            <a:r>
              <a:rPr lang="en-US" sz="1200" kern="1200" baseline="0" dirty="0">
                <a:solidFill>
                  <a:schemeClr val="tx1"/>
                </a:solidFill>
                <a:effectLst/>
                <a:latin typeface="+mn-lt"/>
                <a:ea typeface="+mn-ea"/>
                <a:cs typeface="+mn-cs"/>
              </a:rPr>
              <a:t> your knowledge on screening committees process which </a:t>
            </a:r>
            <a:r>
              <a:rPr lang="en-US" sz="1200" kern="1200" baseline="0">
                <a:solidFill>
                  <a:schemeClr val="tx1"/>
                </a:solidFill>
                <a:effectLst/>
                <a:latin typeface="+mn-lt"/>
                <a:ea typeface="+mn-ea"/>
                <a:cs typeface="+mn-cs"/>
              </a:rPr>
              <a:t>includes EEO </a:t>
            </a:r>
            <a:r>
              <a:rPr lang="en-US" sz="1200" kern="1200" baseline="0" dirty="0">
                <a:solidFill>
                  <a:schemeClr val="tx1"/>
                </a:solidFill>
                <a:effectLst/>
                <a:latin typeface="+mn-lt"/>
                <a:ea typeface="+mn-ea"/>
                <a:cs typeface="+mn-cs"/>
              </a:rPr>
              <a:t>components.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pPr rtl="0"/>
            <a:endParaRPr lang="en-US" sz="1200" b="0" i="0" u="none" strike="noStrike" kern="1200" baseline="0" dirty="0">
              <a:solidFill>
                <a:schemeClr val="tx1"/>
              </a:solidFill>
              <a:latin typeface="+mn-lt"/>
              <a:ea typeface="+mn-ea"/>
              <a:cs typeface="+mn-cs"/>
            </a:endParaRPr>
          </a:p>
          <a:p>
            <a:pPr rtl="0"/>
            <a:endParaRPr lang="en-US" sz="1200" b="0" i="0" u="none" strike="noStrike" kern="1200" baseline="0" dirty="0">
              <a:solidFill>
                <a:schemeClr val="tx1"/>
              </a:solidFill>
              <a:latin typeface="+mn-lt"/>
              <a:ea typeface="+mn-ea"/>
              <a:cs typeface="+mn-cs"/>
            </a:endParaRPr>
          </a:p>
          <a:p>
            <a:pPr rtl="0"/>
            <a:endParaRPr lang="en-US" sz="1200" b="0" i="0" u="none" strike="noStrike" kern="1200" baseline="0" dirty="0">
              <a:solidFill>
                <a:schemeClr val="tx1"/>
              </a:solidFill>
              <a:latin typeface="+mn-lt"/>
              <a:ea typeface="+mn-ea"/>
              <a:cs typeface="+mn-cs"/>
            </a:endParaRPr>
          </a:p>
          <a:p>
            <a:pPr rtl="0"/>
            <a:endParaRPr lang="en-US" sz="1200" b="0" i="0" u="none" strike="noStrike" kern="1200" baseline="0" dirty="0">
              <a:solidFill>
                <a:schemeClr val="tx1"/>
              </a:solidFill>
              <a:latin typeface="+mn-lt"/>
              <a:ea typeface="+mn-ea"/>
              <a:cs typeface="+mn-cs"/>
            </a:endParaRPr>
          </a:p>
          <a:p>
            <a:pPr rtl="0"/>
            <a:endParaRPr lang="en-US" sz="1200" b="0" i="0" u="none" strike="noStrike" kern="1200" baseline="0" dirty="0">
              <a:solidFill>
                <a:schemeClr val="tx1"/>
              </a:solidFill>
              <a:latin typeface="+mn-lt"/>
              <a:ea typeface="+mn-ea"/>
              <a:cs typeface="+mn-cs"/>
            </a:endParaRPr>
          </a:p>
          <a:p>
            <a:pPr rtl="0"/>
            <a:endParaRPr lang="en-US" sz="1200" b="0" i="0" u="none" strike="noStrike" kern="1200" baseline="0" dirty="0">
              <a:solidFill>
                <a:schemeClr val="tx1"/>
              </a:solidFill>
              <a:latin typeface="+mn-lt"/>
              <a:ea typeface="+mn-ea"/>
              <a:cs typeface="+mn-cs"/>
            </a:endParaRPr>
          </a:p>
          <a:p>
            <a:pPr rtl="0"/>
            <a:endParaRPr lang="en-US" sz="1200" b="0" i="0" u="none" strike="noStrike" kern="1200" baseline="0" dirty="0">
              <a:solidFill>
                <a:schemeClr val="tx1"/>
              </a:solidFill>
              <a:latin typeface="+mn-lt"/>
              <a:ea typeface="+mn-ea"/>
              <a:cs typeface="+mn-cs"/>
            </a:endParaRPr>
          </a:p>
          <a:p>
            <a:pPr rtl="0"/>
            <a:endParaRPr lang="en-US" sz="1200" b="0" i="0" u="none" strike="noStrike" kern="1200" baseline="0" dirty="0">
              <a:solidFill>
                <a:schemeClr val="tx1"/>
              </a:solidFill>
              <a:latin typeface="+mn-lt"/>
              <a:ea typeface="+mn-ea"/>
              <a:cs typeface="+mn-cs"/>
            </a:endParaRPr>
          </a:p>
          <a:p>
            <a:pPr rtl="0"/>
            <a:endParaRPr lang="en-US" sz="1200" b="0" i="0" u="none" strike="noStrike" kern="1200" baseline="0" dirty="0">
              <a:solidFill>
                <a:schemeClr val="tx1"/>
              </a:solidFill>
              <a:latin typeface="+mn-lt"/>
              <a:ea typeface="+mn-ea"/>
              <a:cs typeface="+mn-cs"/>
            </a:endParaRPr>
          </a:p>
          <a:p>
            <a:pPr rtl="0"/>
            <a:endParaRPr lang="en-US" sz="1200" b="0" i="0" u="none" strike="noStrike" kern="1200" baseline="0" dirty="0">
              <a:solidFill>
                <a:schemeClr val="tx1"/>
              </a:solidFill>
              <a:latin typeface="+mn-lt"/>
              <a:ea typeface="+mn-ea"/>
              <a:cs typeface="+mn-cs"/>
            </a:endParaRPr>
          </a:p>
          <a:p>
            <a:pPr rtl="0"/>
            <a:endParaRPr lang="en-US" sz="1200" b="0" i="0" u="none" strike="noStrike" kern="1200" baseline="0" dirty="0">
              <a:solidFill>
                <a:schemeClr val="tx1"/>
              </a:solidFill>
              <a:latin typeface="+mn-lt"/>
              <a:ea typeface="+mn-ea"/>
              <a:cs typeface="+mn-cs"/>
            </a:endParaRPr>
          </a:p>
          <a:p>
            <a:pPr rtl="0"/>
            <a:endParaRPr lang="en-US" sz="1200" b="0" i="0" u="none" strike="noStrike" kern="1200" baseline="0" dirty="0">
              <a:solidFill>
                <a:schemeClr val="tx1"/>
              </a:solidFill>
              <a:latin typeface="+mn-lt"/>
              <a:ea typeface="+mn-ea"/>
              <a:cs typeface="+mn-cs"/>
            </a:endParaRPr>
          </a:p>
          <a:p>
            <a:pPr rtl="0"/>
            <a:endParaRPr lang="en-US" sz="1200" b="0" i="0" u="none" strike="noStrike" kern="1200" baseline="0" dirty="0">
              <a:solidFill>
                <a:schemeClr val="tx1"/>
              </a:solidFill>
              <a:latin typeface="+mn-lt"/>
              <a:ea typeface="+mn-ea"/>
              <a:cs typeface="+mn-cs"/>
            </a:endParaRPr>
          </a:p>
          <a:p>
            <a:pPr rtl="0"/>
            <a:endParaRPr lang="en-US" sz="1200" b="0" i="0" u="none" strike="noStrike" kern="1200" baseline="0" dirty="0">
              <a:solidFill>
                <a:schemeClr val="tx1"/>
              </a:solidFill>
              <a:latin typeface="+mn-lt"/>
              <a:ea typeface="+mn-ea"/>
              <a:cs typeface="+mn-cs"/>
            </a:endParaRPr>
          </a:p>
          <a:p>
            <a:pPr rtl="0"/>
            <a:endParaRPr lang="en-US" sz="1200" b="0" i="0" u="none" strike="noStrike" kern="1200" baseline="0" dirty="0">
              <a:solidFill>
                <a:schemeClr val="tx1"/>
              </a:solidFill>
              <a:latin typeface="+mn-lt"/>
              <a:ea typeface="+mn-ea"/>
              <a:cs typeface="+mn-cs"/>
            </a:endParaRPr>
          </a:p>
          <a:p>
            <a:pPr rtl="0"/>
            <a:r>
              <a:rPr lang="en-US" sz="1200" b="0" i="0" u="none" strike="noStrike" kern="1200" baseline="0" dirty="0">
                <a:solidFill>
                  <a:schemeClr val="tx1"/>
                </a:solidFill>
                <a:latin typeface="+mn-lt"/>
                <a:ea typeface="+mn-ea"/>
                <a:cs typeface="+mn-cs"/>
              </a:rPr>
              <a:t>stop</a:t>
            </a:r>
            <a:endParaRPr lang="en-US" b="0" dirty="0"/>
          </a:p>
        </p:txBody>
      </p:sp>
      <p:sp>
        <p:nvSpPr>
          <p:cNvPr id="4" name="Slide Number Placeholder 3"/>
          <p:cNvSpPr>
            <a:spLocks noGrp="1"/>
          </p:cNvSpPr>
          <p:nvPr>
            <p:ph type="sldNum" sz="quarter" idx="10"/>
          </p:nvPr>
        </p:nvSpPr>
        <p:spPr/>
        <p:txBody>
          <a:bodyPr/>
          <a:lstStyle/>
          <a:p>
            <a:fld id="{7D07930A-AE6B-436E-AB80-50A7095FDB68}" type="slidenum">
              <a:rPr lang="en-US" smtClean="0"/>
              <a:t>1</a:t>
            </a:fld>
            <a:endParaRPr lang="en-US"/>
          </a:p>
        </p:txBody>
      </p:sp>
    </p:spTree>
    <p:extLst>
      <p:ext uri="{BB962C8B-B14F-4D97-AF65-F5344CB8AC3E}">
        <p14:creationId xmlns:p14="http://schemas.microsoft.com/office/powerpoint/2010/main" val="625534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Lets begin by going over the laws that apply to Equal Employment Opportunity: </a:t>
            </a:r>
            <a:r>
              <a:rPr lang="en-US" sz="1200" kern="1200" baseline="0">
                <a:solidFill>
                  <a:schemeClr val="tx1"/>
                </a:solidFill>
                <a:effectLst/>
                <a:latin typeface="+mn-lt"/>
                <a:ea typeface="+mn-ea"/>
                <a:cs typeface="+mn-cs"/>
              </a:rPr>
              <a:t> We have tried to summarize the areas so we do not spend too much time on this, but it is </a:t>
            </a:r>
            <a:r>
              <a:rPr lang="en-US" sz="1200" b="0" kern="1200">
                <a:solidFill>
                  <a:schemeClr val="tx1"/>
                </a:solidFill>
                <a:effectLst/>
                <a:latin typeface="+mn-lt"/>
                <a:ea typeface="+mn-ea"/>
                <a:cs typeface="+mn-cs"/>
              </a:rPr>
              <a:t>important everyone has an idea</a:t>
            </a:r>
            <a:r>
              <a:rPr lang="en-US" sz="1200" b="0" kern="1200" baseline="0">
                <a:solidFill>
                  <a:schemeClr val="tx1"/>
                </a:solidFill>
                <a:effectLst/>
                <a:latin typeface="+mn-lt"/>
                <a:ea typeface="+mn-ea"/>
                <a:cs typeface="+mn-cs"/>
              </a:rPr>
              <a:t> of what guides</a:t>
            </a:r>
            <a:r>
              <a:rPr lang="en-US" sz="1200" b="0" kern="1200">
                <a:solidFill>
                  <a:schemeClr val="tx1"/>
                </a:solidFill>
                <a:effectLst/>
                <a:latin typeface="+mn-lt"/>
                <a:ea typeface="+mn-ea"/>
                <a:cs typeface="+mn-cs"/>
              </a:rPr>
              <a:t> the</a:t>
            </a:r>
            <a:r>
              <a:rPr lang="en-US" sz="1200" b="0" kern="1200" baseline="0">
                <a:solidFill>
                  <a:schemeClr val="tx1"/>
                </a:solidFill>
                <a:effectLst/>
                <a:latin typeface="+mn-lt"/>
                <a:ea typeface="+mn-ea"/>
                <a:cs typeface="+mn-cs"/>
              </a:rPr>
              <a:t> hiring process.</a:t>
            </a:r>
          </a:p>
          <a:p>
            <a:endParaRPr lang="en-US" sz="1200" b="1" kern="1200" baseline="0">
              <a:solidFill>
                <a:schemeClr val="tx1"/>
              </a:solidFill>
              <a:effectLst/>
              <a:latin typeface="+mn-lt"/>
              <a:ea typeface="+mn-ea"/>
              <a:cs typeface="+mn-cs"/>
            </a:endParaRPr>
          </a:p>
          <a:p>
            <a:r>
              <a:rPr lang="en-US" sz="1200" b="1" u="sng" kern="1200" baseline="0">
                <a:solidFill>
                  <a:schemeClr val="tx1"/>
                </a:solidFill>
                <a:effectLst/>
                <a:latin typeface="+mn-lt"/>
                <a:ea typeface="+mn-ea"/>
                <a:cs typeface="+mn-cs"/>
              </a:rPr>
              <a:t>CLICK</a:t>
            </a:r>
          </a:p>
          <a:p>
            <a:endParaRPr lang="en-US" sz="1200" kern="1200">
              <a:solidFill>
                <a:schemeClr val="tx1"/>
              </a:solidFill>
              <a:effectLst/>
              <a:latin typeface="+mn-lt"/>
              <a:ea typeface="+mn-ea"/>
              <a:cs typeface="+mn-cs"/>
            </a:endParaRPr>
          </a:p>
          <a:p>
            <a:r>
              <a:rPr lang="en-US" sz="1200" u="sng" kern="1200">
                <a:solidFill>
                  <a:schemeClr val="tx1"/>
                </a:solidFill>
                <a:effectLst/>
                <a:latin typeface="+mn-lt"/>
                <a:ea typeface="+mn-ea"/>
                <a:cs typeface="+mn-cs"/>
              </a:rPr>
              <a:t>Title V</a:t>
            </a:r>
            <a:r>
              <a:rPr lang="en-US" sz="1200" kern="1200">
                <a:solidFill>
                  <a:schemeClr val="tx1"/>
                </a:solidFill>
                <a:effectLst/>
                <a:latin typeface="+mn-lt"/>
                <a:ea typeface="+mn-ea"/>
                <a:cs typeface="+mn-cs"/>
              </a:rPr>
              <a:t> , enacted in 1966 </a:t>
            </a:r>
            <a:r>
              <a:rPr lang="en-US" sz="1200" b="1" kern="1200">
                <a:solidFill>
                  <a:schemeClr val="tx1"/>
                </a:solidFill>
                <a:effectLst/>
                <a:latin typeface="+mn-lt"/>
                <a:ea typeface="+mn-ea"/>
                <a:cs typeface="+mn-cs"/>
              </a:rPr>
              <a:t>requires steps to promote faculty and staff equal employment opportunity</a:t>
            </a:r>
            <a:r>
              <a:rPr lang="en-US" sz="1200" kern="1200">
                <a:solidFill>
                  <a:schemeClr val="tx1"/>
                </a:solidFill>
                <a:effectLst/>
                <a:latin typeface="+mn-lt"/>
                <a:ea typeface="+mn-ea"/>
                <a:cs typeface="+mn-cs"/>
              </a:rPr>
              <a:t> which are in addition to, and consistent, with the nondiscrimination requirements of state or federal law.  These laws include:</a:t>
            </a:r>
          </a:p>
          <a:p>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kern="1200" baseline="0">
                <a:solidFill>
                  <a:schemeClr val="tx1"/>
                </a:solidFill>
                <a:effectLst/>
                <a:latin typeface="+mn-lt"/>
                <a:ea typeface="+mn-ea"/>
                <a:cs typeface="+mn-cs"/>
              </a:rPr>
              <a:t>CLICK</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 </a:t>
            </a:r>
          </a:p>
          <a:p>
            <a:r>
              <a:rPr lang="en-US" sz="1200" u="sng" kern="1200">
                <a:solidFill>
                  <a:schemeClr val="tx1"/>
                </a:solidFill>
                <a:effectLst/>
                <a:latin typeface="+mn-lt"/>
                <a:ea typeface="+mn-ea"/>
                <a:cs typeface="+mn-cs"/>
              </a:rPr>
              <a:t>Title VII</a:t>
            </a:r>
            <a:r>
              <a:rPr lang="en-US" sz="1200" kern="1200">
                <a:solidFill>
                  <a:schemeClr val="tx1"/>
                </a:solidFill>
                <a:effectLst/>
                <a:latin typeface="+mn-lt"/>
                <a:ea typeface="+mn-ea"/>
                <a:cs typeface="+mn-cs"/>
              </a:rPr>
              <a:t> of the Civil Rights Act of 1964 which is a federal law that </a:t>
            </a:r>
            <a:r>
              <a:rPr lang="en-US" sz="1200" b="1" kern="1200">
                <a:solidFill>
                  <a:schemeClr val="tx1"/>
                </a:solidFill>
                <a:effectLst/>
                <a:latin typeface="+mn-lt"/>
                <a:ea typeface="+mn-ea"/>
                <a:cs typeface="+mn-cs"/>
              </a:rPr>
              <a:t>prohibits employment practices that discriminate because of race, color, national origin, sex and religion.  It </a:t>
            </a:r>
            <a:r>
              <a:rPr lang="en-US" sz="1200" kern="1200">
                <a:solidFill>
                  <a:schemeClr val="tx1"/>
                </a:solidFill>
                <a:effectLst/>
                <a:latin typeface="+mn-lt"/>
                <a:ea typeface="+mn-ea"/>
                <a:cs typeface="+mn-cs"/>
              </a:rPr>
              <a:t>also enforces the </a:t>
            </a:r>
            <a:r>
              <a:rPr lang="en-US" sz="1200" b="0" kern="1200">
                <a:solidFill>
                  <a:schemeClr val="tx1"/>
                </a:solidFill>
                <a:effectLst/>
                <a:latin typeface="+mn-lt"/>
                <a:ea typeface="+mn-ea"/>
                <a:cs typeface="+mn-cs"/>
              </a:rPr>
              <a:t>Uniformed Services Employment and Reemployment Rights Act of </a:t>
            </a:r>
            <a:r>
              <a:rPr lang="en-US" sz="1200" strike="noStrike" kern="1200" baseline="0">
                <a:solidFill>
                  <a:schemeClr val="tx1"/>
                </a:solidFill>
                <a:effectLst/>
                <a:latin typeface="+mn-lt"/>
                <a:ea typeface="+mn-ea"/>
                <a:cs typeface="+mn-cs"/>
              </a:rPr>
              <a:t>1994 which prohibits </a:t>
            </a:r>
            <a:r>
              <a:rPr lang="en-US" sz="1200" kern="1200">
                <a:solidFill>
                  <a:schemeClr val="tx1"/>
                </a:solidFill>
                <a:effectLst/>
                <a:latin typeface="+mn-lt"/>
                <a:ea typeface="+mn-ea"/>
                <a:cs typeface="+mn-cs"/>
              </a:rPr>
              <a:t>state, local government and private employers, from discriminate because of an individual's past, current or future military status, service or obligation.</a:t>
            </a:r>
          </a:p>
          <a:p>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kern="1200" baseline="0">
                <a:solidFill>
                  <a:schemeClr val="tx1"/>
                </a:solidFill>
                <a:effectLst/>
                <a:latin typeface="+mn-lt"/>
                <a:ea typeface="+mn-ea"/>
                <a:cs typeface="+mn-cs"/>
              </a:rPr>
              <a:t>CLICK</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 </a:t>
            </a:r>
          </a:p>
          <a:p>
            <a:r>
              <a:rPr lang="en-US" sz="1200" u="sng" kern="1200">
                <a:solidFill>
                  <a:schemeClr val="tx1"/>
                </a:solidFill>
                <a:effectLst/>
                <a:latin typeface="+mn-lt"/>
                <a:ea typeface="+mn-ea"/>
                <a:cs typeface="+mn-cs"/>
              </a:rPr>
              <a:t>The American with Disabilities Act  or ADA,</a:t>
            </a:r>
            <a:r>
              <a:rPr lang="en-US" sz="1200" kern="1200">
                <a:solidFill>
                  <a:schemeClr val="tx1"/>
                </a:solidFill>
                <a:effectLst/>
                <a:latin typeface="+mn-lt"/>
                <a:ea typeface="+mn-ea"/>
                <a:cs typeface="+mn-cs"/>
              </a:rPr>
              <a:t> enacted in 1990, </a:t>
            </a:r>
            <a:r>
              <a:rPr lang="en-US" sz="1200" b="1" kern="1200">
                <a:solidFill>
                  <a:schemeClr val="tx1"/>
                </a:solidFill>
                <a:effectLst/>
                <a:latin typeface="+mn-lt"/>
                <a:ea typeface="+mn-ea"/>
                <a:cs typeface="+mn-cs"/>
              </a:rPr>
              <a:t>expands equal employment opportunity and provides full inclusion for people with disabilities</a:t>
            </a:r>
            <a:r>
              <a:rPr lang="en-US" sz="1200" kern="1200">
                <a:solidFill>
                  <a:schemeClr val="tx1"/>
                </a:solidFill>
                <a:effectLst/>
                <a:latin typeface="+mn-lt"/>
                <a:ea typeface="+mn-ea"/>
                <a:cs typeface="+mn-cs"/>
              </a:rPr>
              <a:t>. Title I of the ADA prohibits private employers, State and local governments, employment agencies and labor unions from discriminating against qualified individuals with disabilities in job application procedures, hiring, firing, advancement, compensation, job training, and other terms, conditions, and privileges of employment.</a:t>
            </a:r>
          </a:p>
          <a:p>
            <a:r>
              <a:rPr lang="en-US" sz="1200" kern="120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kern="1200" baseline="0">
                <a:solidFill>
                  <a:schemeClr val="tx1"/>
                </a:solidFill>
                <a:effectLst/>
                <a:latin typeface="+mn-lt"/>
                <a:ea typeface="+mn-ea"/>
                <a:cs typeface="+mn-cs"/>
              </a:rPr>
              <a:t>CLICK</a:t>
            </a:r>
          </a:p>
          <a:p>
            <a:endParaRPr lang="en-US" sz="1200" u="sng" kern="1200">
              <a:solidFill>
                <a:schemeClr val="tx1"/>
              </a:solidFill>
              <a:effectLst/>
              <a:latin typeface="+mn-lt"/>
              <a:ea typeface="+mn-ea"/>
              <a:cs typeface="+mn-cs"/>
            </a:endParaRPr>
          </a:p>
          <a:p>
            <a:r>
              <a:rPr lang="en-US" sz="1200" u="sng" kern="1200">
                <a:solidFill>
                  <a:schemeClr val="tx1"/>
                </a:solidFill>
                <a:effectLst/>
                <a:latin typeface="+mn-lt"/>
                <a:ea typeface="+mn-ea"/>
                <a:cs typeface="+mn-cs"/>
              </a:rPr>
              <a:t>The Age Discrimination in Employment Act </a:t>
            </a:r>
            <a:r>
              <a:rPr lang="en-US" sz="1200" u="sng" strike="sngStrike" kern="1200">
                <a:solidFill>
                  <a:schemeClr val="tx1"/>
                </a:solidFill>
                <a:effectLst/>
                <a:latin typeface="+mn-lt"/>
                <a:ea typeface="+mn-ea"/>
                <a:cs typeface="+mn-cs"/>
              </a:rPr>
              <a:t>(ADEA)</a:t>
            </a:r>
            <a:r>
              <a:rPr lang="en-US" sz="1200" strike="sngStrike" kern="1200">
                <a:solidFill>
                  <a:schemeClr val="tx1"/>
                </a:solidFill>
                <a:effectLst/>
                <a:latin typeface="+mn-lt"/>
                <a:ea typeface="+mn-ea"/>
                <a:cs typeface="+mn-cs"/>
              </a:rPr>
              <a:t> </a:t>
            </a:r>
            <a:r>
              <a:rPr lang="en-US" sz="1200" kern="1200">
                <a:solidFill>
                  <a:schemeClr val="tx1"/>
                </a:solidFill>
                <a:effectLst/>
                <a:latin typeface="+mn-lt"/>
                <a:ea typeface="+mn-ea"/>
                <a:cs typeface="+mn-cs"/>
              </a:rPr>
              <a:t>enacted in 1967, </a:t>
            </a:r>
            <a:r>
              <a:rPr lang="en-US" sz="1200" b="1" kern="1200">
                <a:solidFill>
                  <a:schemeClr val="tx1"/>
                </a:solidFill>
                <a:effectLst/>
                <a:latin typeface="+mn-lt"/>
                <a:ea typeface="+mn-ea"/>
                <a:cs typeface="+mn-cs"/>
              </a:rPr>
              <a:t>prohibits age discrimination against people who are age 40 and older</a:t>
            </a:r>
            <a:r>
              <a:rPr lang="en-US" sz="1200" kern="120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 </a:t>
            </a:r>
            <a:r>
              <a:rPr lang="en-US" sz="1200" b="1" u="sng" kern="1200" baseline="0">
                <a:solidFill>
                  <a:schemeClr val="tx1"/>
                </a:solidFill>
                <a:effectLst/>
                <a:latin typeface="+mn-lt"/>
                <a:ea typeface="+mn-ea"/>
                <a:cs typeface="+mn-cs"/>
              </a:rPr>
              <a:t>CLICK</a:t>
            </a:r>
          </a:p>
          <a:p>
            <a:endParaRPr lang="en-US" sz="1200" kern="1200">
              <a:solidFill>
                <a:schemeClr val="tx1"/>
              </a:solidFill>
              <a:effectLst/>
              <a:latin typeface="+mn-lt"/>
              <a:ea typeface="+mn-ea"/>
              <a:cs typeface="+mn-cs"/>
            </a:endParaRPr>
          </a:p>
          <a:p>
            <a:r>
              <a:rPr lang="en-US" sz="1200" u="sng" kern="1200">
                <a:solidFill>
                  <a:schemeClr val="tx1"/>
                </a:solidFill>
                <a:effectLst/>
                <a:latin typeface="+mn-lt"/>
                <a:ea typeface="+mn-ea"/>
                <a:cs typeface="+mn-cs"/>
              </a:rPr>
              <a:t>The California Fair Employment and Housing Act or (FEHA)</a:t>
            </a:r>
            <a:r>
              <a:rPr lang="en-US" sz="1200" kern="1200">
                <a:solidFill>
                  <a:schemeClr val="tx1"/>
                </a:solidFill>
                <a:effectLst/>
                <a:latin typeface="+mn-lt"/>
                <a:ea typeface="+mn-ea"/>
                <a:cs typeface="+mn-cs"/>
              </a:rPr>
              <a:t>  which was enacted in 1959 is the </a:t>
            </a:r>
            <a:r>
              <a:rPr lang="en-US" sz="1200" b="1" kern="1200">
                <a:solidFill>
                  <a:schemeClr val="tx1"/>
                </a:solidFill>
                <a:effectLst/>
                <a:latin typeface="+mn-lt"/>
                <a:ea typeface="+mn-ea"/>
                <a:cs typeface="+mn-cs"/>
              </a:rPr>
              <a:t>primary law that provides employees with protection from discrimination, retaliation and harassment in all terms of employment in the following categories:</a:t>
            </a:r>
          </a:p>
          <a:p>
            <a:pPr lvl="0"/>
            <a:r>
              <a:rPr lang="en-US" sz="1200" b="0" kern="1200">
                <a:solidFill>
                  <a:schemeClr val="tx1"/>
                </a:solidFill>
                <a:effectLst/>
                <a:latin typeface="+mn-lt"/>
                <a:ea typeface="+mn-ea"/>
                <a:cs typeface="+mn-cs"/>
              </a:rPr>
              <a:t>Race </a:t>
            </a:r>
          </a:p>
          <a:p>
            <a:pPr lvl="0"/>
            <a:r>
              <a:rPr lang="en-US" sz="1200" b="0" kern="1200">
                <a:solidFill>
                  <a:schemeClr val="tx1"/>
                </a:solidFill>
                <a:effectLst/>
                <a:latin typeface="+mn-lt"/>
                <a:ea typeface="+mn-ea"/>
                <a:cs typeface="+mn-cs"/>
              </a:rPr>
              <a:t>Color</a:t>
            </a:r>
          </a:p>
          <a:p>
            <a:pPr lvl="0"/>
            <a:r>
              <a:rPr lang="en-US" sz="1200" b="0" kern="1200">
                <a:solidFill>
                  <a:schemeClr val="tx1"/>
                </a:solidFill>
                <a:effectLst/>
                <a:latin typeface="+mn-lt"/>
                <a:ea typeface="+mn-ea"/>
                <a:cs typeface="+mn-cs"/>
              </a:rPr>
              <a:t>Religion </a:t>
            </a:r>
          </a:p>
          <a:p>
            <a:pPr lvl="0"/>
            <a:r>
              <a:rPr lang="en-US" sz="1200" b="0" kern="1200">
                <a:solidFill>
                  <a:schemeClr val="tx1"/>
                </a:solidFill>
                <a:effectLst/>
                <a:latin typeface="+mn-lt"/>
                <a:ea typeface="+mn-ea"/>
                <a:cs typeface="+mn-cs"/>
              </a:rPr>
              <a:t>Sex/gender </a:t>
            </a:r>
          </a:p>
          <a:p>
            <a:pPr lvl="0"/>
            <a:r>
              <a:rPr lang="en-US" sz="1200" b="0" kern="1200">
                <a:solidFill>
                  <a:schemeClr val="tx1"/>
                </a:solidFill>
                <a:effectLst/>
                <a:latin typeface="+mn-lt"/>
                <a:ea typeface="+mn-ea"/>
                <a:cs typeface="+mn-cs"/>
              </a:rPr>
              <a:t>Gender identity, gender expression</a:t>
            </a:r>
          </a:p>
          <a:p>
            <a:pPr lvl="0"/>
            <a:r>
              <a:rPr lang="en-US" sz="1200" b="0" kern="1200">
                <a:solidFill>
                  <a:schemeClr val="tx1"/>
                </a:solidFill>
                <a:effectLst/>
                <a:latin typeface="+mn-lt"/>
                <a:ea typeface="+mn-ea"/>
                <a:cs typeface="+mn-cs"/>
              </a:rPr>
              <a:t>Sexual orientation</a:t>
            </a:r>
          </a:p>
          <a:p>
            <a:pPr lvl="0"/>
            <a:r>
              <a:rPr lang="en-US" sz="1200" b="0" kern="1200">
                <a:solidFill>
                  <a:schemeClr val="tx1"/>
                </a:solidFill>
                <a:effectLst/>
                <a:latin typeface="+mn-lt"/>
                <a:ea typeface="+mn-ea"/>
                <a:cs typeface="+mn-cs"/>
              </a:rPr>
              <a:t>Marital status</a:t>
            </a:r>
          </a:p>
          <a:p>
            <a:pPr lvl="0"/>
            <a:r>
              <a:rPr lang="en-US" sz="1200" b="0" kern="1200">
                <a:solidFill>
                  <a:schemeClr val="tx1"/>
                </a:solidFill>
                <a:effectLst/>
                <a:latin typeface="+mn-lt"/>
                <a:ea typeface="+mn-ea"/>
                <a:cs typeface="+mn-cs"/>
              </a:rPr>
              <a:t>Medical Condition</a:t>
            </a:r>
            <a:endParaRPr lang="en-US" sz="1200" b="0" strike="sngStrike" kern="1200">
              <a:solidFill>
                <a:schemeClr val="tx1"/>
              </a:solidFill>
              <a:effectLst/>
              <a:latin typeface="+mn-lt"/>
              <a:ea typeface="+mn-ea"/>
              <a:cs typeface="+mn-cs"/>
            </a:endParaRPr>
          </a:p>
          <a:p>
            <a:pPr lvl="0"/>
            <a:r>
              <a:rPr lang="en-US" sz="1200" b="0" kern="1200">
                <a:solidFill>
                  <a:schemeClr val="tx1"/>
                </a:solidFill>
                <a:effectLst/>
                <a:latin typeface="+mn-lt"/>
                <a:ea typeface="+mn-ea"/>
                <a:cs typeface="+mn-cs"/>
              </a:rPr>
              <a:t>Military or veteran status</a:t>
            </a:r>
          </a:p>
          <a:p>
            <a:pPr lvl="0"/>
            <a:r>
              <a:rPr lang="en-US" sz="1200" b="0" kern="1200">
                <a:solidFill>
                  <a:schemeClr val="tx1"/>
                </a:solidFill>
                <a:effectLst/>
                <a:latin typeface="+mn-lt"/>
                <a:ea typeface="+mn-ea"/>
                <a:cs typeface="+mn-cs"/>
              </a:rPr>
              <a:t>National origin</a:t>
            </a:r>
            <a:endParaRPr lang="en-US" sz="1200" b="0" strike="sngStrike" kern="1200">
              <a:solidFill>
                <a:schemeClr val="tx1"/>
              </a:solidFill>
              <a:effectLst/>
              <a:latin typeface="+mn-lt"/>
              <a:ea typeface="+mn-ea"/>
              <a:cs typeface="+mn-cs"/>
            </a:endParaRPr>
          </a:p>
          <a:p>
            <a:pPr lvl="0"/>
            <a:r>
              <a:rPr lang="en-US" sz="1200" b="0" kern="1200">
                <a:solidFill>
                  <a:schemeClr val="tx1"/>
                </a:solidFill>
                <a:effectLst/>
                <a:latin typeface="+mn-lt"/>
                <a:ea typeface="+mn-ea"/>
                <a:cs typeface="+mn-cs"/>
              </a:rPr>
              <a:t>Ancestry</a:t>
            </a:r>
          </a:p>
          <a:p>
            <a:pPr lvl="0"/>
            <a:r>
              <a:rPr lang="en-US" sz="1200" b="0" kern="1200">
                <a:solidFill>
                  <a:schemeClr val="tx1"/>
                </a:solidFill>
                <a:effectLst/>
                <a:latin typeface="+mn-lt"/>
                <a:ea typeface="+mn-ea"/>
                <a:cs typeface="+mn-cs"/>
              </a:rPr>
              <a:t>Disability </a:t>
            </a:r>
          </a:p>
          <a:p>
            <a:pPr lvl="0"/>
            <a:r>
              <a:rPr lang="en-US" sz="1200" b="0" kern="1200">
                <a:solidFill>
                  <a:schemeClr val="tx1"/>
                </a:solidFill>
                <a:effectLst/>
                <a:latin typeface="+mn-lt"/>
                <a:ea typeface="+mn-ea"/>
                <a:cs typeface="+mn-cs"/>
              </a:rPr>
              <a:t>And Genetic information</a:t>
            </a:r>
          </a:p>
          <a:p>
            <a:r>
              <a:rPr lang="en-US" sz="1200" kern="1200">
                <a:solidFill>
                  <a:schemeClr val="tx1"/>
                </a:solidFill>
                <a:effectLst/>
                <a:latin typeface="+mn-lt"/>
                <a:ea typeface="+mn-ea"/>
                <a:cs typeface="+mn-cs"/>
              </a:rPr>
              <a:t>FEHA also prohibits retaliation against any person for making a complaint under FEHA, for assisting another in making such a complaint or for opposing any action in the workplace that would constitute a violation of FEHA.</a:t>
            </a:r>
          </a:p>
          <a:p>
            <a:r>
              <a:rPr lang="en-US" sz="1200" kern="120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 </a:t>
            </a:r>
            <a:r>
              <a:rPr lang="en-US" sz="1200" b="1" u="sng" kern="1200" baseline="0">
                <a:solidFill>
                  <a:schemeClr val="tx1"/>
                </a:solidFill>
                <a:effectLst/>
                <a:latin typeface="+mn-lt"/>
                <a:ea typeface="+mn-ea"/>
                <a:cs typeface="+mn-cs"/>
              </a:rPr>
              <a:t>CLICK</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And finally,</a:t>
            </a:r>
          </a:p>
          <a:p>
            <a:pPr eaLnBrk="0" hangingPunct="0"/>
            <a:r>
              <a:rPr lang="en-US" sz="1200" kern="1200">
                <a:solidFill>
                  <a:schemeClr val="tx1"/>
                </a:solidFill>
                <a:effectLst/>
                <a:latin typeface="+mn-lt"/>
                <a:ea typeface="+mn-ea"/>
                <a:cs typeface="+mn-cs"/>
              </a:rPr>
              <a:t>In 1999, California enacted </a:t>
            </a:r>
            <a:r>
              <a:rPr lang="en-US" sz="1200" u="sng" strike="noStrike" kern="1200">
                <a:solidFill>
                  <a:schemeClr val="tx1"/>
                </a:solidFill>
                <a:effectLst/>
                <a:latin typeface="+mn-lt"/>
                <a:ea typeface="+mn-ea"/>
                <a:cs typeface="+mn-cs"/>
              </a:rPr>
              <a:t>Proposition 209</a:t>
            </a:r>
            <a:r>
              <a:rPr lang="en-US" sz="1200" kern="1200">
                <a:solidFill>
                  <a:schemeClr val="tx1"/>
                </a:solidFill>
                <a:effectLst/>
                <a:latin typeface="+mn-lt"/>
                <a:ea typeface="+mn-ea"/>
                <a:cs typeface="+mn-cs"/>
              </a:rPr>
              <a:t> which amended the California Constitution to require that </a:t>
            </a:r>
            <a:r>
              <a:rPr lang="en-US" sz="1200" b="0" kern="1200">
                <a:solidFill>
                  <a:schemeClr val="tx1"/>
                </a:solidFill>
                <a:effectLst/>
                <a:latin typeface="+mn-lt"/>
                <a:ea typeface="+mn-ea"/>
                <a:cs typeface="+mn-cs"/>
              </a:rPr>
              <a:t>“the State not discriminate against, or grant preferential treatment to, any individual or group on the basis of race, sex, color, ethnicity, or national origin in the operation of public employment.”</a:t>
            </a:r>
          </a:p>
          <a:p>
            <a:r>
              <a:rPr lang="en-US" sz="1200" kern="1200">
                <a:solidFill>
                  <a:schemeClr val="tx1"/>
                </a:solidFill>
                <a:effectLst/>
                <a:latin typeface="+mn-lt"/>
                <a:ea typeface="+mn-ea"/>
                <a:cs typeface="+mn-cs"/>
              </a:rPr>
              <a:t> </a:t>
            </a:r>
          </a:p>
          <a:p>
            <a:pPr eaLnBrk="0" hangingPunct="0"/>
            <a:r>
              <a:rPr lang="en-US" sz="1200" kern="1200">
                <a:solidFill>
                  <a:schemeClr val="tx1"/>
                </a:solidFill>
                <a:effectLst/>
                <a:latin typeface="+mn-lt"/>
                <a:ea typeface="+mn-ea"/>
                <a:cs typeface="+mn-cs"/>
              </a:rPr>
              <a:t>Despite the invalidation of traditional district affirmative action programs by Proposition 209, diversity in the workplace remains a legal obligation for community colleges. And California legislation has long held that community colleges must strive to employ a highly diverse staff, </a:t>
            </a:r>
          </a:p>
          <a:p>
            <a:pPr eaLnBrk="0" hangingPunct="0"/>
            <a:endParaRPr lang="en-US" sz="1200" kern="1200">
              <a:solidFill>
                <a:schemeClr val="tx1"/>
              </a:solidFill>
              <a:effectLst/>
              <a:latin typeface="+mn-lt"/>
              <a:ea typeface="+mn-ea"/>
              <a:cs typeface="+mn-cs"/>
            </a:endParaRPr>
          </a:p>
          <a:p>
            <a:pPr eaLnBrk="0" hangingPunct="0"/>
            <a:r>
              <a:rPr lang="en-US" sz="1200" kern="1200">
                <a:solidFill>
                  <a:schemeClr val="tx1"/>
                </a:solidFill>
                <a:effectLst/>
                <a:latin typeface="+mn-lt"/>
                <a:ea typeface="+mn-ea"/>
                <a:cs typeface="+mn-cs"/>
              </a:rPr>
              <a:t>Title 5 regulations continue to require Equal Employment Opportunity Plans. With hiring and recruiting procedures designed to increase diversity.</a:t>
            </a:r>
          </a:p>
          <a:p>
            <a:pPr eaLnBrk="0" hangingPunct="0"/>
            <a:endParaRPr lang="en-US" sz="1200" kern="1200">
              <a:solidFill>
                <a:schemeClr val="tx1"/>
              </a:solidFill>
              <a:effectLst/>
              <a:latin typeface="+mn-lt"/>
              <a:ea typeface="+mn-ea"/>
              <a:cs typeface="+mn-cs"/>
            </a:endParaRPr>
          </a:p>
          <a:p>
            <a:pPr eaLnBrk="0" hangingPunct="0"/>
            <a:endParaRPr lang="en-US" sz="1200" kern="1200">
              <a:solidFill>
                <a:schemeClr val="tx1"/>
              </a:solidFill>
              <a:effectLst/>
              <a:latin typeface="+mn-lt"/>
              <a:ea typeface="+mn-ea"/>
              <a:cs typeface="+mn-cs"/>
            </a:endParaRPr>
          </a:p>
          <a:p>
            <a:pPr eaLnBrk="0" hangingPunct="0"/>
            <a:endParaRPr lang="en-US" sz="1200" kern="1200">
              <a:solidFill>
                <a:schemeClr val="tx1"/>
              </a:solidFill>
              <a:effectLst/>
              <a:latin typeface="+mn-lt"/>
              <a:ea typeface="+mn-ea"/>
              <a:cs typeface="+mn-cs"/>
            </a:endParaRPr>
          </a:p>
          <a:p>
            <a:pPr eaLnBrk="0" hangingPunct="0"/>
            <a:endParaRPr lang="en-US" sz="1200" kern="1200">
              <a:solidFill>
                <a:schemeClr val="tx1"/>
              </a:solidFill>
              <a:effectLst/>
              <a:latin typeface="+mn-lt"/>
              <a:ea typeface="+mn-ea"/>
              <a:cs typeface="+mn-cs"/>
            </a:endParaRPr>
          </a:p>
          <a:p>
            <a:pPr eaLnBrk="0" hangingPunct="0"/>
            <a:endParaRPr lang="en-US" sz="1200" kern="1200">
              <a:solidFill>
                <a:schemeClr val="tx1"/>
              </a:solidFill>
              <a:effectLst/>
              <a:latin typeface="+mn-lt"/>
              <a:ea typeface="+mn-ea"/>
              <a:cs typeface="+mn-cs"/>
            </a:endParaRPr>
          </a:p>
          <a:p>
            <a:pPr eaLnBrk="0" hangingPunct="0"/>
            <a:endParaRPr lang="en-US" sz="1200" kern="1200">
              <a:solidFill>
                <a:schemeClr val="tx1"/>
              </a:solidFill>
              <a:effectLst/>
              <a:latin typeface="+mn-lt"/>
              <a:ea typeface="+mn-ea"/>
              <a:cs typeface="+mn-cs"/>
            </a:endParaRPr>
          </a:p>
          <a:p>
            <a:pPr eaLnBrk="0" hangingPunct="0"/>
            <a:endParaRPr lang="en-US" sz="1200" kern="1200">
              <a:solidFill>
                <a:schemeClr val="tx1"/>
              </a:solidFill>
              <a:effectLst/>
              <a:latin typeface="+mn-lt"/>
              <a:ea typeface="+mn-ea"/>
              <a:cs typeface="+mn-cs"/>
            </a:endParaRPr>
          </a:p>
          <a:p>
            <a:pPr eaLnBrk="0" hangingPunct="0"/>
            <a:endParaRPr lang="en-US" sz="1200" kern="1200">
              <a:solidFill>
                <a:schemeClr val="tx1"/>
              </a:solidFill>
              <a:effectLst/>
              <a:latin typeface="+mn-lt"/>
              <a:ea typeface="+mn-ea"/>
              <a:cs typeface="+mn-cs"/>
            </a:endParaRPr>
          </a:p>
          <a:p>
            <a:pPr eaLnBrk="0" hangingPunct="0"/>
            <a:endParaRPr lang="en-US" sz="1200" kern="1200">
              <a:solidFill>
                <a:schemeClr val="tx1"/>
              </a:solidFill>
              <a:effectLst/>
              <a:latin typeface="+mn-lt"/>
              <a:ea typeface="+mn-ea"/>
              <a:cs typeface="+mn-cs"/>
            </a:endParaRPr>
          </a:p>
          <a:p>
            <a:pPr eaLnBrk="0" hangingPunct="0"/>
            <a:endParaRPr lang="en-US" sz="1200" kern="1200">
              <a:solidFill>
                <a:schemeClr val="tx1"/>
              </a:solidFill>
              <a:effectLst/>
              <a:latin typeface="+mn-lt"/>
              <a:ea typeface="+mn-ea"/>
              <a:cs typeface="+mn-cs"/>
            </a:endParaRPr>
          </a:p>
          <a:p>
            <a:pPr eaLnBrk="0" hangingPunct="0"/>
            <a:endParaRPr lang="en-US" sz="1200" kern="1200">
              <a:solidFill>
                <a:schemeClr val="tx1"/>
              </a:solidFill>
              <a:effectLst/>
              <a:latin typeface="+mn-lt"/>
              <a:ea typeface="+mn-ea"/>
              <a:cs typeface="+mn-cs"/>
            </a:endParaRPr>
          </a:p>
          <a:p>
            <a:pPr eaLnBrk="0" hangingPunct="0"/>
            <a:endParaRPr lang="en-US" sz="1200" kern="1200">
              <a:solidFill>
                <a:schemeClr val="tx1"/>
              </a:solidFill>
              <a:effectLst/>
              <a:latin typeface="+mn-lt"/>
              <a:ea typeface="+mn-ea"/>
              <a:cs typeface="+mn-cs"/>
            </a:endParaRPr>
          </a:p>
          <a:p>
            <a:pPr eaLnBrk="0" hangingPunct="0"/>
            <a:endParaRPr lang="en-US" sz="1200" kern="1200">
              <a:solidFill>
                <a:schemeClr val="tx1"/>
              </a:solidFill>
              <a:effectLst/>
              <a:latin typeface="+mn-lt"/>
              <a:ea typeface="+mn-ea"/>
              <a:cs typeface="+mn-cs"/>
            </a:endParaRPr>
          </a:p>
          <a:p>
            <a:pPr eaLnBrk="0" hangingPunct="0"/>
            <a:endParaRPr lang="en-US" sz="1200" kern="1200">
              <a:solidFill>
                <a:schemeClr val="tx1"/>
              </a:solidFill>
              <a:effectLst/>
              <a:latin typeface="+mn-lt"/>
              <a:ea typeface="+mn-ea"/>
              <a:cs typeface="+mn-cs"/>
            </a:endParaRPr>
          </a:p>
          <a:p>
            <a:pPr eaLnBrk="0" hangingPunct="0"/>
            <a:endParaRPr lang="en-US" sz="1200" kern="1200">
              <a:solidFill>
                <a:schemeClr val="tx1"/>
              </a:solidFill>
              <a:effectLst/>
              <a:latin typeface="+mn-lt"/>
              <a:ea typeface="+mn-ea"/>
              <a:cs typeface="+mn-cs"/>
            </a:endParaRPr>
          </a:p>
          <a:p>
            <a:pPr eaLnBrk="0" hangingPunct="0"/>
            <a:endParaRPr lang="en-US" sz="1200" kern="1200">
              <a:solidFill>
                <a:schemeClr val="tx1"/>
              </a:solidFill>
              <a:effectLst/>
              <a:latin typeface="+mn-lt"/>
              <a:ea typeface="+mn-ea"/>
              <a:cs typeface="+mn-cs"/>
            </a:endParaRPr>
          </a:p>
          <a:p>
            <a:pPr eaLnBrk="0" hangingPunct="0"/>
            <a:endParaRPr lang="en-US" sz="1200" kern="1200">
              <a:solidFill>
                <a:schemeClr val="tx1"/>
              </a:solidFill>
              <a:effectLst/>
              <a:latin typeface="+mn-lt"/>
              <a:ea typeface="+mn-ea"/>
              <a:cs typeface="+mn-cs"/>
            </a:endParaRPr>
          </a:p>
          <a:p>
            <a:pPr eaLnBrk="0" hangingPunct="0"/>
            <a:r>
              <a:rPr lang="en-US" sz="1200" kern="1200">
                <a:solidFill>
                  <a:schemeClr val="tx1"/>
                </a:solidFill>
                <a:effectLst/>
                <a:latin typeface="+mn-lt"/>
                <a:ea typeface="+mn-ea"/>
                <a:cs typeface="+mn-cs"/>
              </a:rPr>
              <a:t>Stop</a:t>
            </a:r>
          </a:p>
          <a:p>
            <a:pPr eaLnBrk="0" hangingPunct="0"/>
            <a:endParaRPr lang="en-US" sz="1200" kern="1200">
              <a:solidFill>
                <a:schemeClr val="tx1"/>
              </a:solidFill>
              <a:effectLst/>
              <a:latin typeface="+mn-lt"/>
              <a:ea typeface="+mn-ea"/>
              <a:cs typeface="+mn-cs"/>
            </a:endParaRPr>
          </a:p>
          <a:p>
            <a:pPr eaLnBrk="0" hangingPunct="0"/>
            <a:endParaRPr lang="en-US" sz="1200" kern="1200">
              <a:solidFill>
                <a:schemeClr val="tx1"/>
              </a:solidFill>
              <a:effectLst/>
              <a:latin typeface="+mn-lt"/>
              <a:ea typeface="+mn-ea"/>
              <a:cs typeface="+mn-cs"/>
            </a:endParaRPr>
          </a:p>
          <a:p>
            <a:pPr eaLnBrk="0" hangingPunct="0"/>
            <a:endParaRPr lang="en-US" sz="1200" kern="1200">
              <a:solidFill>
                <a:schemeClr val="tx1"/>
              </a:solidFill>
              <a:effectLst/>
              <a:latin typeface="+mn-lt"/>
              <a:ea typeface="+mn-ea"/>
              <a:cs typeface="+mn-cs"/>
            </a:endParaRPr>
          </a:p>
          <a:p>
            <a:pPr eaLnBrk="0" hangingPunct="0"/>
            <a:endParaRPr lang="en-US" sz="1200" kern="1200">
              <a:solidFill>
                <a:schemeClr val="tx1"/>
              </a:solidFill>
              <a:effectLst/>
              <a:latin typeface="+mn-lt"/>
              <a:ea typeface="+mn-ea"/>
              <a:cs typeface="+mn-cs"/>
            </a:endParaRPr>
          </a:p>
          <a:p>
            <a:pPr eaLnBrk="0" hangingPunct="0"/>
            <a:endParaRPr lang="en-US" sz="1200" kern="1200">
              <a:solidFill>
                <a:schemeClr val="tx1"/>
              </a:solidFill>
              <a:effectLst/>
              <a:latin typeface="+mn-lt"/>
              <a:ea typeface="+mn-ea"/>
              <a:cs typeface="+mn-cs"/>
            </a:endParaRPr>
          </a:p>
          <a:p>
            <a:pPr eaLnBrk="0" hangingPunct="0"/>
            <a:endParaRPr lang="en-US" sz="1200" kern="1200">
              <a:solidFill>
                <a:schemeClr val="tx1"/>
              </a:solidFill>
              <a:effectLst/>
              <a:latin typeface="+mn-lt"/>
              <a:ea typeface="+mn-ea"/>
              <a:cs typeface="+mn-cs"/>
            </a:endParaRPr>
          </a:p>
          <a:p>
            <a:pPr eaLnBrk="0" hangingPunct="0"/>
            <a:endParaRPr lang="en-US" sz="1200" kern="1200">
              <a:solidFill>
                <a:schemeClr val="tx1"/>
              </a:solidFill>
              <a:effectLst/>
              <a:latin typeface="+mn-lt"/>
              <a:ea typeface="+mn-ea"/>
              <a:cs typeface="+mn-cs"/>
            </a:endParaRPr>
          </a:p>
          <a:p>
            <a:pPr eaLnBrk="0" hangingPunct="0"/>
            <a:endParaRPr lang="en-US" sz="1200" kern="1200">
              <a:solidFill>
                <a:schemeClr val="tx1"/>
              </a:solidFill>
              <a:effectLst/>
              <a:latin typeface="+mn-lt"/>
              <a:ea typeface="+mn-ea"/>
              <a:cs typeface="+mn-cs"/>
            </a:endParaRPr>
          </a:p>
          <a:p>
            <a:pPr eaLnBrk="0" hangingPunct="0"/>
            <a:endParaRPr lang="en-US" sz="1200" kern="1200">
              <a:solidFill>
                <a:schemeClr val="tx1"/>
              </a:solidFill>
              <a:effectLst/>
              <a:latin typeface="+mn-lt"/>
              <a:ea typeface="+mn-ea"/>
              <a:cs typeface="+mn-cs"/>
            </a:endParaRPr>
          </a:p>
          <a:p>
            <a:pPr eaLnBrk="0" hangingPunct="0"/>
            <a:endParaRPr lang="en-US" sz="1200" kern="1200">
              <a:solidFill>
                <a:schemeClr val="tx1"/>
              </a:solidFill>
              <a:effectLst/>
              <a:latin typeface="+mn-lt"/>
              <a:ea typeface="+mn-ea"/>
              <a:cs typeface="+mn-cs"/>
            </a:endParaRPr>
          </a:p>
          <a:p>
            <a:pPr eaLnBrk="0" hangingPunct="0"/>
            <a:endParaRPr lang="en-US" sz="1200" kern="1200">
              <a:solidFill>
                <a:schemeClr val="tx1"/>
              </a:solidFill>
              <a:effectLst/>
              <a:latin typeface="+mn-lt"/>
              <a:ea typeface="+mn-ea"/>
              <a:cs typeface="+mn-cs"/>
            </a:endParaRPr>
          </a:p>
          <a:p>
            <a:pPr eaLnBrk="0" hangingPunct="0"/>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D07930A-AE6B-436E-AB80-50A7095FDB68}" type="slidenum">
              <a:rPr lang="en-US" smtClean="0"/>
              <a:t>2</a:t>
            </a:fld>
            <a:endParaRPr lang="en-US"/>
          </a:p>
        </p:txBody>
      </p:sp>
    </p:spTree>
    <p:extLst>
      <p:ext uri="{BB962C8B-B14F-4D97-AF65-F5344CB8AC3E}">
        <p14:creationId xmlns:p14="http://schemas.microsoft.com/office/powerpoint/2010/main" val="2959841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a:t>Lets take a few minutes to go over confidentiality. </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All committee members are held to a strict code of confidentiality, through out all steps of the recruitment process, even after the recruitment is over.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r>
              <a:rPr lang="en-US"/>
              <a:t>Absolutely no information should be discussed outside of the screening committee meetings.  This includes any information relating to discussions that occur as part of the process, applicants names or information about them, printed materials or notes, or the progress of the committee.</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a:solidFill>
                  <a:srgbClr val="FF0000"/>
                </a:solidFill>
              </a:rPr>
              <a:t>Don’t have side conversations with other committees members.  You don’t want to influence another member with your opinions and if you are talking in an open area, others may hear.</a:t>
            </a:r>
            <a:endParaRPr lang="en-US" b="0">
              <a:solidFill>
                <a:srgbClr val="FF0000"/>
              </a:solidFill>
            </a:endParaRPr>
          </a:p>
          <a:p>
            <a:endParaRPr lang="en-US"/>
          </a:p>
          <a:p>
            <a:r>
              <a:rPr lang="en-US"/>
              <a:t>Don’t give generic responses. if someone asks</a:t>
            </a:r>
            <a:r>
              <a:rPr lang="en-US" baseline="0"/>
              <a:t> you about the status of a recruitment or asks about a particular applicant.</a:t>
            </a:r>
          </a:p>
          <a:p>
            <a:r>
              <a:rPr lang="en-US" b="0" baseline="0">
                <a:solidFill>
                  <a:srgbClr val="FF0000"/>
                </a:solidFill>
              </a:rPr>
              <a:t>You might think a simple response like “great” or “fine” is generic, but the person receiving the information might take that to mean they or someone else interviewed well.  </a:t>
            </a:r>
          </a:p>
          <a:p>
            <a:r>
              <a:rPr lang="en-US" b="0" baseline="0">
                <a:solidFill>
                  <a:srgbClr val="FF0000"/>
                </a:solidFill>
              </a:rPr>
              <a:t>Then if that person is not selected to move forward they believe they received mixed information.</a:t>
            </a:r>
          </a:p>
          <a:p>
            <a:r>
              <a:rPr lang="en-US" b="0" baseline="0">
                <a:solidFill>
                  <a:srgbClr val="FF0000"/>
                </a:solidFill>
              </a:rPr>
              <a:t>	-In order to avoid this from happening, it is okay to be straight forward and simply say:</a:t>
            </a:r>
          </a:p>
          <a:p>
            <a:r>
              <a:rPr lang="en-US" b="0" baseline="0">
                <a:solidFill>
                  <a:srgbClr val="FF0000"/>
                </a:solidFill>
              </a:rPr>
              <a:t>	“I’m unable to provide any information.”  OR tell them you signed a confidentiality agreement and if they have questions to go to HR.  </a:t>
            </a:r>
          </a:p>
          <a:p>
            <a:endParaRPr lang="en-US" b="0" baseline="0">
              <a:solidFill>
                <a:srgbClr val="FF0000"/>
              </a:solidFill>
            </a:endParaRPr>
          </a:p>
          <a:p>
            <a:r>
              <a:rPr lang="en-US" b="0" baseline="0">
                <a:solidFill>
                  <a:srgbClr val="FF0000"/>
                </a:solidFill>
              </a:rPr>
              <a:t>If it’s an applicant and they keep pushing you for details, you should go to HR.  </a:t>
            </a:r>
          </a:p>
          <a:p>
            <a:endParaRPr lang="en-US" b="0" baseline="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rgbClr val="FF0000"/>
                </a:solidFill>
              </a:rPr>
              <a:t>Candidates</a:t>
            </a:r>
            <a:r>
              <a:rPr lang="en-US" baseline="0">
                <a:solidFill>
                  <a:srgbClr val="FF0000"/>
                </a:solidFill>
              </a:rPr>
              <a:t> also expect confidentiality throughout this process.  Remember, we are not only considering them for this position, but they are also considering our organization. Breeching confidentiality does not reflect a positive environment that someone will want to be apart of.</a:t>
            </a:r>
            <a:r>
              <a:rPr lang="en-US" baseline="0"/>
              <a:t>  </a:t>
            </a:r>
            <a:endParaRPr lang="en-US"/>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b="0"/>
              <a:t>So What happens if confidentiality is compromised?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a:p>
          <a:p>
            <a:pPr marL="0" marR="0" lvl="0" indent="0" algn="l" defTabSz="914400" rtl="0" eaLnBrk="1" fontAlgn="auto" latinLnBrk="0" hangingPunct="1">
              <a:lnSpc>
                <a:spcPct val="100000"/>
              </a:lnSpc>
              <a:spcBef>
                <a:spcPts val="0"/>
              </a:spcBef>
              <a:spcAft>
                <a:spcPts val="0"/>
              </a:spcAft>
              <a:buClrTx/>
              <a:buSzTx/>
              <a:buFontTx/>
              <a:buNone/>
              <a:tabLst/>
              <a:defRPr/>
            </a:pPr>
            <a:r>
              <a:rPr lang="en-US" b="0"/>
              <a:t>If confidentiality is violated by a member of the committee they may be restricted from serving on future committees.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a:t>And If the recruitment is compromised, it may need to be closed, and can actually put the District and you  at risk for a lawsuit.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p>
          <a:p>
            <a:pPr marL="0" marR="0" lvl="0" indent="0" algn="l" defTabSz="914400" rtl="0" eaLnBrk="1" fontAlgn="auto" latinLnBrk="0" hangingPunct="1">
              <a:lnSpc>
                <a:spcPct val="100000"/>
              </a:lnSpc>
              <a:spcBef>
                <a:spcPts val="0"/>
              </a:spcBef>
              <a:spcAft>
                <a:spcPts val="0"/>
              </a:spcAft>
              <a:buClrTx/>
              <a:buSzTx/>
              <a:buFontTx/>
              <a:buNone/>
              <a:tabLst/>
              <a:defRPr/>
            </a:pPr>
            <a:r>
              <a:rPr lang="en-US"/>
              <a:t>So it is really important to always remember,</a:t>
            </a:r>
            <a:r>
              <a:rPr lang="en-US" baseline="0"/>
              <a:t> t</a:t>
            </a:r>
            <a:r>
              <a:rPr lang="en-US"/>
              <a:t>he selection process is a highly sensitive and confidential process with legal implications.  It is crucial that selection committee members, and anyone associated maintain the highest degree of confidentiality, in order to preserve the integrity of the process.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a:solidFill>
                  <a:schemeClr val="tx1"/>
                </a:solidFill>
                <a:latin typeface="+mn-lt"/>
                <a:ea typeface="+mn-ea"/>
                <a:cs typeface="+mn-cs"/>
              </a:rPr>
              <a:t>In line with this, a Confidentiality Agreement was sent with the invitation to this workshop.  If you have not already signed the form, please do so now.  We will also be placing the form in the Chat.  You can email it to myself or Judy.  This should be submitted prior to leaving the training today. We have received quite a few confidentiality statements already so if you have not received confirmation we are still making our way though these and will confirm when yours has been reviewed.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a:solidFill>
                  <a:schemeClr val="tx1"/>
                </a:solidFill>
                <a:latin typeface="+mn-lt"/>
                <a:ea typeface="+mn-ea"/>
                <a:cs typeface="+mn-cs"/>
              </a:rPr>
              <a:t>As a final thought, By signing the confidentiality agreement, you are adhering to maintain all aspects of confidentiality in all recruitments that you participate 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a:solidFill>
                  <a:schemeClr val="tx1"/>
                </a:solidFill>
                <a:latin typeface="+mn-lt"/>
                <a:ea typeface="+mn-ea"/>
                <a:cs typeface="+mn-cs"/>
              </a:rPr>
              <a:t>stop</a:t>
            </a:r>
            <a:endParaRPr lang="en-US" b="0"/>
          </a:p>
        </p:txBody>
      </p:sp>
      <p:sp>
        <p:nvSpPr>
          <p:cNvPr id="4" name="Slide Number Placeholder 3"/>
          <p:cNvSpPr>
            <a:spLocks noGrp="1"/>
          </p:cNvSpPr>
          <p:nvPr>
            <p:ph type="sldNum" sz="quarter" idx="10"/>
          </p:nvPr>
        </p:nvSpPr>
        <p:spPr/>
        <p:txBody>
          <a:bodyPr/>
          <a:lstStyle/>
          <a:p>
            <a:fld id="{7D07930A-AE6B-436E-AB80-50A7095FDB68}" type="slidenum">
              <a:rPr lang="en-US" smtClean="0"/>
              <a:t>3</a:t>
            </a:fld>
            <a:endParaRPr lang="en-US"/>
          </a:p>
        </p:txBody>
      </p:sp>
    </p:spTree>
    <p:extLst>
      <p:ext uri="{BB962C8B-B14F-4D97-AF65-F5344CB8AC3E}">
        <p14:creationId xmlns:p14="http://schemas.microsoft.com/office/powerpoint/2010/main" val="10912178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move into the bias training portion, we</a:t>
            </a:r>
            <a:r>
              <a:rPr lang="en-US" baseline="0" dirty="0"/>
              <a:t> want to address Conflict of Interest and highlight board policy.</a:t>
            </a:r>
            <a:r>
              <a:rPr lang="en-US" dirty="0"/>
              <a:t>  </a:t>
            </a:r>
          </a:p>
          <a:p>
            <a:endParaRPr lang="en-US" dirty="0"/>
          </a:p>
          <a:p>
            <a:r>
              <a:rPr lang="en-US" dirty="0"/>
              <a:t>The first is Board</a:t>
            </a:r>
            <a:r>
              <a:rPr lang="en-US" baseline="0" dirty="0"/>
              <a:t> Policy </a:t>
            </a:r>
            <a:r>
              <a:rPr lang="en-US" dirty="0"/>
              <a:t>7310 </a:t>
            </a:r>
            <a:r>
              <a:rPr lang="en-US" baseline="0" dirty="0"/>
              <a:t>which defines the </a:t>
            </a:r>
            <a:r>
              <a:rPr lang="en-US" dirty="0"/>
              <a:t>Imperial Valley College’s</a:t>
            </a:r>
            <a:r>
              <a:rPr lang="en-US" baseline="0" dirty="0"/>
              <a:t> Nepotism Policy.</a:t>
            </a:r>
            <a:r>
              <a:rPr lang="en-US" dirty="0"/>
              <a:t> </a:t>
            </a:r>
            <a:r>
              <a:rPr lang="en-US" baseline="0" dirty="0"/>
              <a:t> S</a:t>
            </a:r>
            <a:r>
              <a:rPr lang="en-US" dirty="0"/>
              <a:t>pecifically, this policy</a:t>
            </a:r>
            <a:r>
              <a:rPr lang="en-US" baseline="0" dirty="0"/>
              <a:t> </a:t>
            </a:r>
            <a:r>
              <a:rPr lang="en-US" dirty="0"/>
              <a:t>states: </a:t>
            </a:r>
            <a:r>
              <a:rPr lang="en-US" baseline="0" dirty="0"/>
              <a:t> </a:t>
            </a:r>
            <a:r>
              <a:rPr lang="en-US" dirty="0"/>
              <a:t>The District does not prohibit the employment of relatives or domestic partners </a:t>
            </a:r>
            <a:r>
              <a:rPr lang="en-US" baseline="0" dirty="0"/>
              <a:t>as</a:t>
            </a:r>
            <a:r>
              <a:rPr lang="en-US" dirty="0"/>
              <a:t> defined by Family Code Section 297 et seq. in the same department or division, with the exception that they shall not be assigned to a regular position within the same department, division or site that has an immediate family member who is in a position to recommend or influence personnel decisions.</a:t>
            </a:r>
            <a:endParaRPr lang="en-US" dirty="0">
              <a:cs typeface="Calibri" panose="020F0502020204030204"/>
            </a:endParaRPr>
          </a:p>
          <a:p>
            <a:endParaRPr lang="en-US" dirty="0"/>
          </a:p>
          <a:p>
            <a:r>
              <a:rPr lang="en-US" dirty="0"/>
              <a:t>This BP defines these employee decisions as appointment, retention, evaluation, tenure, work assignment, promotion, demotion, or salary of the relative or domestic partner</a:t>
            </a:r>
            <a:endParaRPr lang="en-US" strike="sngStrike" dirty="0"/>
          </a:p>
          <a:p>
            <a:endParaRPr lang="en-US" dirty="0"/>
          </a:p>
          <a:p>
            <a:pPr>
              <a:defRPr/>
            </a:pPr>
            <a:r>
              <a:rPr lang="en-US" altLang="en-US" dirty="0"/>
              <a:t>It also outlines </a:t>
            </a:r>
            <a:r>
              <a:rPr lang="en-US" altLang="en-US" b="0" dirty="0"/>
              <a:t>the relationships that pose</a:t>
            </a:r>
            <a:r>
              <a:rPr lang="en-US" altLang="en-US" b="0" baseline="0" dirty="0"/>
              <a:t> </a:t>
            </a:r>
            <a:r>
              <a:rPr lang="en-US" altLang="en-US" b="1" baseline="0" dirty="0"/>
              <a:t>P</a:t>
            </a:r>
            <a:r>
              <a:rPr lang="en-US" altLang="en-US" b="1" dirty="0"/>
              <a:t>otential Conflicts of Interest.  </a:t>
            </a:r>
            <a:r>
              <a:rPr lang="en-US" dirty="0"/>
              <a:t>Immediate family means spouse, parents, grandparents, siblings, children, grandchildren and in-laws or any other relative living in the employee’s home. </a:t>
            </a:r>
          </a:p>
          <a:p>
            <a:pPr>
              <a:defRPr/>
            </a:pPr>
            <a:endParaRPr lang="en-US" dirty="0"/>
          </a:p>
          <a:p>
            <a:pPr>
              <a:defRPr/>
            </a:pPr>
            <a:r>
              <a:rPr lang="en-US" dirty="0"/>
              <a:t>In addition to this section of board policy, conflicts</a:t>
            </a:r>
            <a:r>
              <a:rPr lang="en-US" baseline="0" dirty="0"/>
              <a:t> serving on a hiring committee could </a:t>
            </a:r>
            <a:r>
              <a:rPr lang="en-US" dirty="0"/>
              <a:t>also include</a:t>
            </a:r>
            <a:r>
              <a:rPr lang="en-US" altLang="en-US" b="1" dirty="0"/>
              <a:t> close personal friends or dislike of someone</a:t>
            </a:r>
            <a:r>
              <a:rPr lang="en-US" altLang="en-US" dirty="0"/>
              <a:t> so compelling that you cannot remain fair or impartial.</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This being said, you might know someone professionally or personally that has applied.  It is just going to happen…..if it does,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b="0" i="0" u="none" strike="noStrike" kern="1200" baseline="0" dirty="0">
              <a:solidFill>
                <a:schemeClr val="tx1"/>
              </a:solidFill>
              <a:latin typeface="+mn-lt"/>
              <a:ea typeface="+mn-ea"/>
              <a:cs typeface="+mn-cs"/>
            </a:endParaRPr>
          </a:p>
          <a:p>
            <a:pPr rtl="0"/>
            <a:r>
              <a:rPr lang="en-US" sz="1200" b="0" i="0" u="none" strike="noStrike" kern="1200" baseline="0" dirty="0">
                <a:solidFill>
                  <a:schemeClr val="tx1"/>
                </a:solidFill>
                <a:latin typeface="+mn-lt"/>
                <a:ea typeface="+mn-ea"/>
                <a:cs typeface="+mn-cs"/>
              </a:rPr>
              <a:t>-Never share personal experiences, this could jeopardize other committee members from being objective</a:t>
            </a:r>
          </a:p>
          <a:p>
            <a:pPr rtl="0"/>
            <a:r>
              <a:rPr lang="en-US" sz="1200" b="0" i="0" u="none" strike="noStrike" kern="1200" baseline="0" dirty="0">
                <a:solidFill>
                  <a:schemeClr val="tx1"/>
                </a:solidFill>
                <a:latin typeface="+mn-lt"/>
                <a:ea typeface="+mn-ea"/>
                <a:cs typeface="+mn-cs"/>
              </a:rPr>
              <a:t>-If you feel you can’t be objective based on your relationship, please speak with the committee chair and remove yourself from the committee. It is okay, even if you realize this at the time the applications are released.</a:t>
            </a:r>
          </a:p>
          <a:p>
            <a:pPr rtl="0"/>
            <a:r>
              <a:rPr lang="en-US" sz="1200" b="0" i="0" u="none" strike="noStrike" kern="1200" baseline="0" dirty="0">
                <a:solidFill>
                  <a:schemeClr val="tx1"/>
                </a:solidFill>
                <a:latin typeface="+mn-lt"/>
                <a:ea typeface="+mn-ea"/>
                <a:cs typeface="+mn-cs"/>
              </a:rPr>
              <a:t>-Understand, you cannot be a reference and serve on a committee.  So if you are listed as reference and serving as part of the screening committee HR will need to contact the candidate for an additional reference.</a:t>
            </a:r>
          </a:p>
          <a:p>
            <a:pPr rtl="0"/>
            <a:endParaRPr lang="en-US" sz="1200" b="0" i="0" u="none" strike="noStrike" kern="1200" baseline="0" dirty="0">
              <a:solidFill>
                <a:schemeClr val="tx1"/>
              </a:solidFill>
              <a:latin typeface="+mn-lt"/>
              <a:ea typeface="+mn-ea"/>
              <a:cs typeface="+mn-cs"/>
            </a:endParaRPr>
          </a:p>
          <a:p>
            <a:pPr rtl="0"/>
            <a:r>
              <a:rPr lang="en-US" sz="1200" b="0" i="0" u="none" strike="noStrike" kern="1200" baseline="0" dirty="0">
                <a:solidFill>
                  <a:schemeClr val="tx1"/>
                </a:solidFill>
                <a:latin typeface="+mn-lt"/>
                <a:ea typeface="+mn-ea"/>
                <a:cs typeface="+mn-cs"/>
              </a:rPr>
              <a:t>If you are asked to be a reference, and you know you will be serving on the committee or think you might, it is okay to tell the person you aren’t able to.  For faculty, if you are serving as a reference and asked to volunteer to serve on a committee, you should disclose this prior to serving.</a:t>
            </a:r>
          </a:p>
          <a:p>
            <a:pPr rtl="0"/>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-Remember,</a:t>
            </a:r>
            <a:r>
              <a:rPr lang="en-US" altLang="en-US" baseline="0" dirty="0"/>
              <a:t> </a:t>
            </a:r>
            <a:r>
              <a:rPr lang="en-US" altLang="en-US" dirty="0"/>
              <a:t>It is your responsibility to </a:t>
            </a:r>
            <a:r>
              <a:rPr lang="en-US" altLang="en-US" b="1" dirty="0"/>
              <a:t>recognize potential biases or conflicts of interest and disclose them</a:t>
            </a:r>
            <a:r>
              <a:rPr lang="en-US" altLang="en-US" b="1" baseline="0" dirty="0"/>
              <a:t>.</a:t>
            </a:r>
          </a:p>
          <a:p>
            <a:r>
              <a:rPr lang="en-US" altLang="en-US" b="0" dirty="0"/>
              <a:t>-I can’t stress this enough - Failure to disclose a conflict of interest, a breach in confidentiality or personal bias toward a candidate could result in removal from the committee and participation on future screening committees.  </a:t>
            </a:r>
          </a:p>
          <a:p>
            <a:endParaRPr lang="en-US" alt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0" dirty="0"/>
              <a:t>In the end, not revealing a conflict of interest could lead to a complaint of an unfair hiring practice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-We want to ensure we have a fair recruitments and select the most viable candidate.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stop</a:t>
            </a:r>
          </a:p>
          <a:p>
            <a:endParaRPr lang="en-US" dirty="0"/>
          </a:p>
        </p:txBody>
      </p:sp>
      <p:sp>
        <p:nvSpPr>
          <p:cNvPr id="4" name="Slide Number Placeholder 3"/>
          <p:cNvSpPr>
            <a:spLocks noGrp="1"/>
          </p:cNvSpPr>
          <p:nvPr>
            <p:ph type="sldNum" sz="quarter" idx="10"/>
          </p:nvPr>
        </p:nvSpPr>
        <p:spPr/>
        <p:txBody>
          <a:bodyPr/>
          <a:lstStyle/>
          <a:p>
            <a:fld id="{90F72D96-47B1-4542-8D3F-FE1B3D31D02F}" type="slidenum">
              <a:rPr lang="en-US" smtClean="0"/>
              <a:t>4</a:t>
            </a:fld>
            <a:endParaRPr lang="en-US"/>
          </a:p>
        </p:txBody>
      </p:sp>
    </p:spTree>
    <p:extLst>
      <p:ext uri="{BB962C8B-B14F-4D97-AF65-F5344CB8AC3E}">
        <p14:creationId xmlns:p14="http://schemas.microsoft.com/office/powerpoint/2010/main" val="3532448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Now that we have a general understanding about what implicit bias is lets dive further into biases.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There are over 150 identified cognitive bias which have been simplified into these 5 categories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1..	Similarity: “People like me are better”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This type of bias deals with judging people who are similar to us, or who have similar goals as better,  and those that are different and have different goal as worse candidates.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This is a common bias when having to make decisions about people. We tend to put more value on people who are like us, or who </a:t>
            </a:r>
            <a:r>
              <a:rPr lang="en-US" b="1" dirty="0"/>
              <a:t>we</a:t>
            </a:r>
            <a:r>
              <a:rPr lang="en-US" b="0" dirty="0"/>
              <a:t> think are like us. It can lead  to us using our similarities as a way to make decisions, rather than what is important like potential performance at work.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CLICK: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 For example, something that I recognize in myself and I am trying to work on is, when I find out someone went to the college I graduated from I immediately get excited automatically think they must be great. However, I have to remind myself just because they went to the same school as me does not mean they are better and even more import just because they are different does not make them worse.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CLICK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Number 2 is	Expedience: “ you making a snap judgement; If it feels familiar and easy it must be true”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This type of bias can occur in everyday decisions that involve complicated calculations, analysis and even in evaluations like an interview.  If a candidate is good at one thing, our brain lazily assumes they’re good at everything by jumping to that conclusion quickly.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CLICK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For example, the halo effect which is a type of bias that falls into this category can be very superficial. When reviewing application, you may find a candidate that worked a prestigious school and because of this failed to notice red flags in their application or interview.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CLICK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c.	Experience: “My perceptions are accurate”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Happens when we believe that our own ideas and judgements reflect everyone else’s, and we fail to accept other people’s points of view. This can be a problem for two reasons. First, we place a high value on what we have in common for example, family values, or similar hobbies, rather than someone’s ability. Second, it creates employees that are very similar. You might be saying to yourself well I am a great employee we should clone me and this may be absolutely true but in reality we are a team and we need people with different strengthens and ideas to be more effective as an organization.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CLICK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An Examples of this types of bias is when you have an expectation that a candidate answers an interview question in certain way and If they do, you evaluate that candidate more favorably.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CLICK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d.	Distance: “Closer is better than distant“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Involves focusing on short-term (here and now) instead of long-term. This bias can be seen in our instinct to prioritize nearby, whether in space, time, or other domain.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CLICK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For example, you may have a candidate in Florida, which you conclude would not be an acceptable candidate because they are not close enough to our campuses.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CLICK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e.	Safety: “Bad is stronger than good“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Can occur any time we make decisions were we think a bad outcome is more powerful than a good outcome.  This is problematic because it causes us to go with a low-risk/low-reward  candidate vs non-traditional candidate instead even if that leads to a less diverse, less effective team.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CLICK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For example, you decided not to select the candidate who moves around a lot because you think they may be a risk instead of understanding they are in the military. </a:t>
            </a:r>
          </a:p>
        </p:txBody>
      </p:sp>
      <p:sp>
        <p:nvSpPr>
          <p:cNvPr id="4" name="Slide Number Placeholder 3"/>
          <p:cNvSpPr>
            <a:spLocks noGrp="1"/>
          </p:cNvSpPr>
          <p:nvPr>
            <p:ph type="sldNum" sz="quarter" idx="10"/>
          </p:nvPr>
        </p:nvSpPr>
        <p:spPr/>
        <p:txBody>
          <a:bodyPr/>
          <a:lstStyle/>
          <a:p>
            <a:fld id="{7D07930A-AE6B-436E-AB80-50A7095FDB68}" type="slidenum">
              <a:rPr lang="en-US" smtClean="0"/>
              <a:t>5</a:t>
            </a:fld>
            <a:endParaRPr lang="en-US"/>
          </a:p>
        </p:txBody>
      </p:sp>
    </p:spTree>
    <p:extLst>
      <p:ext uri="{BB962C8B-B14F-4D97-AF65-F5344CB8AC3E}">
        <p14:creationId xmlns:p14="http://schemas.microsoft.com/office/powerpoint/2010/main" val="30667024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b="0" i="0" u="none" strike="noStrike" kern="1200" baseline="0">
                <a:solidFill>
                  <a:schemeClr val="tx1"/>
                </a:solidFill>
                <a:latin typeface="+mn-lt"/>
                <a:ea typeface="+mn-ea"/>
                <a:cs typeface="+mn-cs"/>
              </a:rPr>
              <a:t>Now we are going to turn the focus to the recruitment process.</a:t>
            </a:r>
            <a:r>
              <a:rPr lang="en-US"/>
              <a:t> </a:t>
            </a:r>
            <a:r>
              <a:rPr lang="en-US" sz="1200" b="0" i="0" u="none" strike="noStrike" kern="1200" baseline="0">
                <a:solidFill>
                  <a:schemeClr val="tx1"/>
                </a:solidFill>
                <a:latin typeface="+mn-lt"/>
                <a:ea typeface="+mn-ea"/>
                <a:cs typeface="+mn-cs"/>
              </a:rPr>
              <a:t> We have a lot of information in the next several slides.</a:t>
            </a:r>
            <a:r>
              <a:rPr lang="en-US"/>
              <a:t> </a:t>
            </a:r>
            <a:r>
              <a:rPr lang="en-US" sz="1200" b="0" i="0" u="none" strike="noStrike" kern="1200" baseline="0">
                <a:solidFill>
                  <a:schemeClr val="tx1"/>
                </a:solidFill>
                <a:latin typeface="+mn-lt"/>
                <a:ea typeface="+mn-ea"/>
                <a:cs typeface="+mn-cs"/>
              </a:rPr>
              <a:t> I do want to remind you that a summary of this information will be placed in the electronic binders, so you will have it available while you are serving on a committee.</a:t>
            </a:r>
            <a:endParaRPr lang="en-U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a:t>This slide shows the overall view of the steps within the recruitment process.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a:t>Step 1 is to submit a position requisition and post the position to the public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a:t>	Once the requisition is completed, it must go through the various signatures for authorization, including a final approval at the district office.   The Chancellor approves all new positions and, in an effort to reduce delays, the college HR manager or specialist at the DO is the HR Vice Chancellor designee to approve replacement positions. You should plan for just a few days to a week to obtain final authorization and then to see your position advertised to the public.  As you know, we have moved to </a:t>
            </a:r>
            <a:r>
              <a:rPr lang="en-US" sz="1200" baseline="0" err="1"/>
              <a:t>NeoEd</a:t>
            </a:r>
            <a:r>
              <a:rPr lang="en-US" sz="1200" baseline="0"/>
              <a:t> as our new tracking system, so now you can track the requisition as it goes through the approval process.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a:t>The posting period can vary per classification: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a:t>	Classified positions are advertised internally for 5 days for those eligible for transfer or reassignment.  If there are no internal 	applicants, the position will be posted to the public for a minimum of 2 weeks.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a:t>	Management positions are posted to the public for a minimum of 3 weeks.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a:t>	Faculty positions are posted longer and we take into consideration the dates of the annual California Community Colleges 	Registry job fair to ensure we capture those applicants attending. </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And remember, all positions are open until filled, which means all applications</a:t>
            </a:r>
            <a:r>
              <a:rPr lang="en-US" baseline="0"/>
              <a:t> that were received by the first review date are guaranteed consideration.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Step</a:t>
            </a:r>
            <a:r>
              <a:rPr lang="en-US" baseline="0"/>
              <a:t> 2 is the First Committee Meeting at which time you will discuss the timeline, recruitment plan and begin drafting interview questions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a:t>Step 3 is finalizing interview questions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a:t>At Step 4 the committee will review and rate application packets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a:t>Step 5 is the second committee meeting to determine who will be invited to interview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a:t>Step 6, first level interviews are held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a:t>And finally at Step 7, 2</a:t>
            </a:r>
            <a:r>
              <a:rPr lang="en-US" baseline="30000"/>
              <a:t>nd</a:t>
            </a:r>
            <a:r>
              <a:rPr lang="en-US" baseline="0"/>
              <a:t> level interviews are conducted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a:t>So there are a lot of steps within the interview process and it is really important to plan ahead and stay on track.  We lose good candidates when there are delays.</a:t>
            </a:r>
          </a:p>
        </p:txBody>
      </p:sp>
      <p:sp>
        <p:nvSpPr>
          <p:cNvPr id="4" name="Slide Number Placeholder 3"/>
          <p:cNvSpPr>
            <a:spLocks noGrp="1"/>
          </p:cNvSpPr>
          <p:nvPr>
            <p:ph type="sldNum" sz="quarter" idx="10"/>
          </p:nvPr>
        </p:nvSpPr>
        <p:spPr/>
        <p:txBody>
          <a:bodyPr/>
          <a:lstStyle/>
          <a:p>
            <a:fld id="{7D07930A-AE6B-436E-AB80-50A7095FDB68}" type="slidenum">
              <a:rPr lang="en-US" smtClean="0"/>
              <a:t>6</a:t>
            </a:fld>
            <a:endParaRPr lang="en-US"/>
          </a:p>
        </p:txBody>
      </p:sp>
    </p:spTree>
    <p:extLst>
      <p:ext uri="{BB962C8B-B14F-4D97-AF65-F5344CB8AC3E}">
        <p14:creationId xmlns:p14="http://schemas.microsoft.com/office/powerpoint/2010/main" val="9769329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endParaRPr lang="en-US">
              <a:cs typeface="Calibri"/>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en-US"/>
          </a:p>
          <a:p>
            <a:pPr marL="0" marR="0" lvl="0" indent="0" algn="l" defTabSz="914400" rtl="0" eaLnBrk="1" fontAlgn="base" latinLnBrk="0" hangingPunct="1">
              <a:lnSpc>
                <a:spcPct val="100000"/>
              </a:lnSpc>
              <a:spcBef>
                <a:spcPts val="0"/>
              </a:spcBef>
              <a:spcAft>
                <a:spcPts val="0"/>
              </a:spcAft>
              <a:buClrTx/>
              <a:buSzTx/>
              <a:buFontTx/>
              <a:buNone/>
              <a:tabLst/>
              <a:defRPr/>
            </a:pPr>
            <a:r>
              <a:rPr lang="en-US"/>
              <a:t>Now </a:t>
            </a:r>
            <a:r>
              <a:rPr lang="en-US" baseline="0"/>
              <a:t>the </a:t>
            </a:r>
            <a:r>
              <a:rPr lang="en-US"/>
              <a:t>role of</a:t>
            </a:r>
            <a:r>
              <a:rPr lang="en-US" baseline="0"/>
              <a:t> the screening committee is to ensure recommendation of the most viable candidate for the position based on objective, job-related criteria.</a:t>
            </a:r>
            <a:endParaRPr lang="en-US"/>
          </a:p>
          <a:p>
            <a:pPr marL="0" marR="0" lvl="0" indent="0" algn="l" defTabSz="914400" rtl="0" eaLnBrk="1" fontAlgn="base" latinLnBrk="0" hangingPunct="1">
              <a:lnSpc>
                <a:spcPct val="100000"/>
              </a:lnSpc>
              <a:spcBef>
                <a:spcPts val="0"/>
              </a:spcBef>
              <a:spcAft>
                <a:spcPts val="0"/>
              </a:spcAft>
              <a:buClrTx/>
              <a:buSzTx/>
              <a:buFontTx/>
              <a:buNone/>
              <a:tabLst/>
              <a:defRPr/>
            </a:pPr>
            <a:endParaRPr lang="en-US"/>
          </a:p>
          <a:p>
            <a:pPr fontAlgn="base"/>
            <a:r>
              <a:rPr lang="en-US"/>
              <a:t>The Screening Committee Chair will:</a:t>
            </a:r>
          </a:p>
          <a:p>
            <a:pPr lvl="1" fontAlgn="base"/>
            <a:r>
              <a:rPr lang="en-US"/>
              <a:t>-Lead the committee in the screening process</a:t>
            </a:r>
          </a:p>
          <a:p>
            <a:pPr rtl="0"/>
            <a:r>
              <a:rPr lang="en-US" baseline="0"/>
              <a:t>            </a:t>
            </a:r>
            <a:r>
              <a:rPr lang="en-US"/>
              <a:t>-During</a:t>
            </a:r>
            <a:r>
              <a:rPr lang="en-US" baseline="0"/>
              <a:t> the 1</a:t>
            </a:r>
            <a:r>
              <a:rPr lang="en-US" baseline="30000"/>
              <a:t>st</a:t>
            </a:r>
            <a:r>
              <a:rPr lang="en-US" baseline="0"/>
              <a:t> committee meeting briefly </a:t>
            </a:r>
            <a:r>
              <a:rPr lang="en-US" sz="1200" kern="1200">
                <a:solidFill>
                  <a:schemeClr val="tx1"/>
                </a:solidFill>
                <a:effectLst/>
                <a:latin typeface="+mn-lt"/>
                <a:ea typeface="+mn-ea"/>
                <a:cs typeface="+mn-cs"/>
              </a:rPr>
              <a:t>go over the information</a:t>
            </a:r>
            <a:r>
              <a:rPr lang="en-US" sz="1200" kern="1200" baseline="0">
                <a:solidFill>
                  <a:schemeClr val="tx1"/>
                </a:solidFill>
                <a:effectLst/>
                <a:latin typeface="+mn-lt"/>
                <a:ea typeface="+mn-ea"/>
                <a:cs typeface="+mn-cs"/>
              </a:rPr>
              <a:t> </a:t>
            </a:r>
            <a:r>
              <a:rPr lang="en-US" sz="1200" kern="1200">
                <a:solidFill>
                  <a:schemeClr val="tx1"/>
                </a:solidFill>
                <a:effectLst/>
                <a:latin typeface="+mn-lt"/>
                <a:ea typeface="+mn-ea"/>
                <a:cs typeface="+mn-cs"/>
              </a:rPr>
              <a:t>provided to you today – again, a summary will be placed in the</a:t>
            </a:r>
            <a:r>
              <a:rPr lang="en-US" sz="1200" kern="1200" baseline="0">
                <a:solidFill>
                  <a:schemeClr val="tx1"/>
                </a:solidFill>
                <a:effectLst/>
                <a:latin typeface="+mn-lt"/>
                <a:ea typeface="+mn-ea"/>
                <a:cs typeface="+mn-cs"/>
              </a:rPr>
              <a:t> electronic binder.</a:t>
            </a:r>
            <a:r>
              <a:rPr lang="en-US" sz="1200" kern="1200">
                <a:solidFill>
                  <a:schemeClr val="tx1"/>
                </a:solidFill>
                <a:effectLst/>
                <a:latin typeface="+mn-lt"/>
                <a:ea typeface="+mn-ea"/>
                <a:cs typeface="+mn-cs"/>
              </a:rPr>
              <a:t> </a:t>
            </a:r>
          </a:p>
          <a:p>
            <a:pPr lvl="1" fontAlgn="base"/>
            <a:r>
              <a:rPr lang="en-US"/>
              <a:t>-Facilitate appropriate discussions</a:t>
            </a:r>
          </a:p>
          <a:p>
            <a:pPr lvl="1" fontAlgn="base"/>
            <a:r>
              <a:rPr lang="en-US"/>
              <a:t>-and model a fair and equitable process for all members</a:t>
            </a:r>
          </a:p>
          <a:p>
            <a:pPr fontAlgn="base"/>
            <a:endParaRPr lang="en-US"/>
          </a:p>
          <a:p>
            <a:r>
              <a:rPr lang="en-US"/>
              <a:t>All work is to be done collaboratively: </a:t>
            </a:r>
          </a:p>
          <a:p>
            <a:r>
              <a:rPr lang="en-US"/>
              <a:t>-Developing Screening Criteria​</a:t>
            </a:r>
          </a:p>
          <a:p>
            <a:r>
              <a:rPr lang="en-US"/>
              <a:t>-Developing Interview Questions​ </a:t>
            </a:r>
          </a:p>
          <a:p>
            <a:r>
              <a:rPr lang="en-US" u="none"/>
              <a:t>-Evaluate &amp; Rate application packets</a:t>
            </a:r>
          </a:p>
          <a:p>
            <a:r>
              <a:rPr lang="en-US"/>
              <a:t>-Interview Candidates​</a:t>
            </a:r>
          </a:p>
          <a:p>
            <a:r>
              <a:rPr lang="en-US" u="none"/>
              <a:t>-Making Final Recommendations</a:t>
            </a:r>
          </a:p>
          <a:p>
            <a:r>
              <a:rPr lang="en-US" u="none"/>
              <a:t>-and Reference Checks coordinated with HR</a:t>
            </a:r>
          </a:p>
          <a:p>
            <a:endParaRPr lang="en-US"/>
          </a:p>
          <a:p>
            <a:r>
              <a:rPr lang="en-US"/>
              <a:t>As </a:t>
            </a:r>
            <a:r>
              <a:rPr lang="en-US" baseline="0"/>
              <a:t>I mentioned above, evaluating and rating application packets should be done as a group effort, but remember, </a:t>
            </a:r>
            <a:r>
              <a:rPr lang="en-US" u="none" baseline="0"/>
              <a:t>the initial screening of the applications is to be completed individually.</a:t>
            </a:r>
          </a:p>
        </p:txBody>
      </p:sp>
      <p:sp>
        <p:nvSpPr>
          <p:cNvPr id="4" name="Slide Number Placeholder 3"/>
          <p:cNvSpPr>
            <a:spLocks noGrp="1"/>
          </p:cNvSpPr>
          <p:nvPr>
            <p:ph type="sldNum" sz="quarter" idx="10"/>
          </p:nvPr>
        </p:nvSpPr>
        <p:spPr/>
        <p:txBody>
          <a:bodyPr/>
          <a:lstStyle/>
          <a:p>
            <a:fld id="{7D07930A-AE6B-436E-AB80-50A7095FDB68}" type="slidenum">
              <a:rPr lang="en-US" smtClean="0"/>
              <a:t>7</a:t>
            </a:fld>
            <a:endParaRPr lang="en-US"/>
          </a:p>
        </p:txBody>
      </p:sp>
    </p:spTree>
    <p:extLst>
      <p:ext uri="{BB962C8B-B14F-4D97-AF65-F5344CB8AC3E}">
        <p14:creationId xmlns:p14="http://schemas.microsoft.com/office/powerpoint/2010/main" val="5389089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endParaRPr lang="en-US"/>
          </a:p>
          <a:p>
            <a:r>
              <a:rPr lang="en-US"/>
              <a:t>So,</a:t>
            </a:r>
            <a:r>
              <a:rPr lang="en-US" baseline="0"/>
              <a:t> now let’s look at the next step, meeting with your team.</a:t>
            </a:r>
          </a:p>
          <a:p>
            <a:endParaRPr lang="en-US"/>
          </a:p>
          <a:p>
            <a:pPr lvl="1"/>
            <a:r>
              <a:rPr lang="en-US"/>
              <a:t>During the first committee meeting:</a:t>
            </a:r>
          </a:p>
          <a:p>
            <a:pPr lvl="1"/>
            <a:r>
              <a:rPr lang="en-US"/>
              <a:t>-You will want to </a:t>
            </a:r>
            <a:r>
              <a:rPr lang="en-US" u="sng"/>
              <a:t>Confirm</a:t>
            </a:r>
            <a:r>
              <a:rPr lang="en-US" u="sng" baseline="0"/>
              <a:t> the tentative timeline you developed </a:t>
            </a:r>
          </a:p>
          <a:p>
            <a:pPr lvl="1"/>
            <a:r>
              <a:rPr lang="en-US" baseline="0"/>
              <a:t>-</a:t>
            </a:r>
            <a:r>
              <a:rPr lang="en-US" u="sng" baseline="0"/>
              <a:t>Review the position announcement and job description with your team </a:t>
            </a:r>
            <a:r>
              <a:rPr lang="en-US" baseline="0"/>
              <a:t>– discuss the skills and abilities you are looking for and the specific duties of the position</a:t>
            </a:r>
            <a:endParaRPr lang="en-US"/>
          </a:p>
          <a:p>
            <a:pPr lvl="1"/>
            <a:r>
              <a:rPr lang="en-US"/>
              <a:t>-</a:t>
            </a:r>
            <a:r>
              <a:rPr lang="en-US" u="sng"/>
              <a:t>Draft and develop interview questions and activities such</a:t>
            </a:r>
            <a:r>
              <a:rPr lang="en-US" u="sng" baseline="0"/>
              <a:t> as </a:t>
            </a:r>
            <a:r>
              <a:rPr lang="en-US"/>
              <a:t> a writing prompt, assessment, excel exercise, teaching demonstration</a:t>
            </a:r>
            <a:r>
              <a:rPr lang="en-US" baseline="0"/>
              <a:t> or a </a:t>
            </a:r>
            <a:r>
              <a:rPr lang="en-US"/>
              <a:t>PowerPoint presentations.  </a:t>
            </a:r>
          </a:p>
          <a:p>
            <a:pPr lvl="1"/>
            <a:r>
              <a:rPr lang="en-US"/>
              <a:t>-</a:t>
            </a:r>
            <a:r>
              <a:rPr lang="en-US" u="sng"/>
              <a:t>Discuss</a:t>
            </a:r>
            <a:r>
              <a:rPr lang="en-US" u="sng" baseline="0"/>
              <a:t> if you will be allowing candidates to review interview questions prior to the interview</a:t>
            </a:r>
            <a:r>
              <a:rPr lang="en-US" baseline="0"/>
              <a:t>.  </a:t>
            </a:r>
          </a:p>
          <a:p>
            <a:pPr lvl="1"/>
            <a:endParaRPr lang="en-US" baseline="0"/>
          </a:p>
          <a:p>
            <a:pPr lvl="1"/>
            <a:r>
              <a:rPr lang="en-US" baseline="0"/>
              <a:t>-</a:t>
            </a:r>
            <a:r>
              <a:rPr lang="en-US" u="sng" baseline="0"/>
              <a:t>Discuss possible biases and Norming for ratings</a:t>
            </a:r>
          </a:p>
          <a:p>
            <a:pPr lvl="0"/>
            <a:r>
              <a:rPr lang="en-US" baseline="0"/>
              <a:t>	</a:t>
            </a:r>
            <a:r>
              <a:rPr lang="en-US" sz="1200" kern="1200">
                <a:solidFill>
                  <a:schemeClr val="tx1"/>
                </a:solidFill>
                <a:effectLst/>
                <a:latin typeface="+mn-lt"/>
                <a:ea typeface="+mn-ea"/>
                <a:cs typeface="+mn-cs"/>
              </a:rPr>
              <a:t>	-Moving around a lot, maybe their a military family, might not be a negative – and if you will recall Johanna actually </a:t>
            </a:r>
            <a:r>
              <a:rPr lang="en-US" sz="1200" kern="1200" baseline="0">
                <a:solidFill>
                  <a:schemeClr val="tx1"/>
                </a:solidFill>
                <a:effectLst/>
                <a:latin typeface="+mn-lt"/>
                <a:ea typeface="+mn-ea"/>
                <a:cs typeface="+mn-cs"/>
              </a:rPr>
              <a:t>touched on this 		earlier, and identified this as an example of a Safety Bias </a:t>
            </a:r>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		–Is Someone from out of state – maybe they are moving back to California.  Again, this was identified</a:t>
            </a:r>
            <a:r>
              <a:rPr lang="en-US" sz="1200" kern="1200" baseline="0">
                <a:solidFill>
                  <a:schemeClr val="tx1"/>
                </a:solidFill>
                <a:effectLst/>
                <a:latin typeface="+mn-lt"/>
                <a:ea typeface="+mn-ea"/>
                <a:cs typeface="+mn-cs"/>
              </a:rPr>
              <a:t> as an example of a Distance 		Bias </a:t>
            </a:r>
          </a:p>
          <a:p>
            <a:r>
              <a:rPr lang="en-US" sz="1200" kern="1200" baseline="0">
                <a:solidFill>
                  <a:schemeClr val="tx1"/>
                </a:solidFill>
                <a:effectLst/>
                <a:latin typeface="+mn-lt"/>
                <a:ea typeface="+mn-ea"/>
                <a:cs typeface="+mn-cs"/>
              </a:rPr>
              <a:t>		</a:t>
            </a:r>
          </a:p>
          <a:p>
            <a:pPr lvl="0"/>
            <a:r>
              <a:rPr lang="en-US" sz="1200" kern="1200" baseline="0">
                <a:solidFill>
                  <a:schemeClr val="tx1"/>
                </a:solidFill>
                <a:effectLst/>
                <a:latin typeface="+mn-lt"/>
                <a:ea typeface="+mn-ea"/>
                <a:cs typeface="+mn-cs"/>
              </a:rPr>
              <a:t>		</a:t>
            </a:r>
            <a:r>
              <a:rPr lang="en-US" sz="1200" kern="1200">
                <a:solidFill>
                  <a:schemeClr val="tx1"/>
                </a:solidFill>
                <a:effectLst/>
                <a:latin typeface="+mn-lt"/>
                <a:ea typeface="+mn-ea"/>
                <a:cs typeface="+mn-cs"/>
              </a:rPr>
              <a:t>Some criteria you all might view and rate differently:</a:t>
            </a:r>
          </a:p>
          <a:p>
            <a:r>
              <a:rPr lang="en-US" sz="1200" kern="1200">
                <a:solidFill>
                  <a:schemeClr val="tx1"/>
                </a:solidFill>
                <a:effectLst/>
                <a:latin typeface="+mn-lt"/>
                <a:ea typeface="+mn-ea"/>
                <a:cs typeface="+mn-cs"/>
              </a:rPr>
              <a:t>		-Typos, grammar – is that important for this position</a:t>
            </a:r>
          </a:p>
          <a:p>
            <a:r>
              <a:rPr lang="en-US" sz="1200" kern="1200">
                <a:solidFill>
                  <a:schemeClr val="tx1"/>
                </a:solidFill>
                <a:effectLst/>
                <a:latin typeface="+mn-lt"/>
                <a:ea typeface="+mn-ea"/>
                <a:cs typeface="+mn-cs"/>
              </a:rPr>
              <a:t>		-How will each of you be rating work experience, vocational field/teaching</a:t>
            </a:r>
          </a:p>
          <a:p>
            <a:r>
              <a:rPr lang="en-US" sz="1200" kern="1200">
                <a:solidFill>
                  <a:schemeClr val="tx1"/>
                </a:solidFill>
                <a:effectLst/>
                <a:latin typeface="+mn-lt"/>
                <a:ea typeface="+mn-ea"/>
                <a:cs typeface="+mn-cs"/>
              </a:rPr>
              <a:t>		-And</a:t>
            </a:r>
            <a:r>
              <a:rPr lang="en-US" sz="1200" kern="1200" baseline="0">
                <a:solidFill>
                  <a:schemeClr val="tx1"/>
                </a:solidFill>
                <a:effectLst/>
                <a:latin typeface="+mn-lt"/>
                <a:ea typeface="+mn-ea"/>
                <a:cs typeface="+mn-cs"/>
              </a:rPr>
              <a:t> I always like to remind committees, d</a:t>
            </a:r>
            <a:r>
              <a:rPr lang="en-US" sz="1200" kern="1200">
                <a:solidFill>
                  <a:schemeClr val="tx1"/>
                </a:solidFill>
                <a:effectLst/>
                <a:latin typeface="+mn-lt"/>
                <a:ea typeface="+mn-ea"/>
                <a:cs typeface="+mn-cs"/>
              </a:rPr>
              <a:t>on’t rank low if a document doesn’t look perfect.  In</a:t>
            </a:r>
            <a:r>
              <a:rPr lang="en-US" sz="1200" kern="1200" baseline="0">
                <a:solidFill>
                  <a:schemeClr val="tx1"/>
                </a:solidFill>
                <a:effectLst/>
                <a:latin typeface="+mn-lt"/>
                <a:ea typeface="+mn-ea"/>
                <a:cs typeface="+mn-cs"/>
              </a:rPr>
              <a:t>dividuals might not have the 		technology at home that we have at work, so it might be </a:t>
            </a:r>
            <a:r>
              <a:rPr lang="en-US" sz="1200" kern="1200">
                <a:solidFill>
                  <a:schemeClr val="tx1"/>
                </a:solidFill>
                <a:effectLst/>
                <a:latin typeface="+mn-lt"/>
                <a:ea typeface="+mn-ea"/>
                <a:cs typeface="+mn-cs"/>
              </a:rPr>
              <a:t>difficult to upload pages.</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So, as</a:t>
            </a:r>
            <a:r>
              <a:rPr lang="en-US" sz="1200" kern="1200" baseline="0">
                <a:solidFill>
                  <a:schemeClr val="tx1"/>
                </a:solidFill>
                <a:effectLst/>
                <a:latin typeface="+mn-lt"/>
                <a:ea typeface="+mn-ea"/>
                <a:cs typeface="+mn-cs"/>
              </a:rPr>
              <a:t> a reminder, after this meeting, HR will need:</a:t>
            </a:r>
          </a:p>
          <a:p>
            <a:r>
              <a:rPr lang="en-US" sz="1200" kern="1200" baseline="0">
                <a:solidFill>
                  <a:schemeClr val="tx1"/>
                </a:solidFill>
                <a:effectLst/>
                <a:latin typeface="+mn-lt"/>
                <a:ea typeface="+mn-ea"/>
                <a:cs typeface="+mn-cs"/>
              </a:rPr>
              <a:t>-a Finalized recruitment timeline with any adjusted dates</a:t>
            </a:r>
          </a:p>
          <a:p>
            <a:r>
              <a:rPr lang="en-US" sz="1200" kern="1200">
                <a:solidFill>
                  <a:schemeClr val="tx1"/>
                </a:solidFill>
                <a:effectLst/>
                <a:latin typeface="+mn-lt"/>
                <a:ea typeface="+mn-ea"/>
                <a:cs typeface="+mn-cs"/>
              </a:rPr>
              <a:t>-and Draft</a:t>
            </a:r>
            <a:r>
              <a:rPr lang="en-US" sz="1200" kern="1200" baseline="0">
                <a:solidFill>
                  <a:schemeClr val="tx1"/>
                </a:solidFill>
                <a:effectLst/>
                <a:latin typeface="+mn-lt"/>
                <a:ea typeface="+mn-ea"/>
                <a:cs typeface="+mn-cs"/>
              </a:rPr>
              <a:t> interview questions along with any exercises, but, if the committee is still working on this piece that is fine, it should just be noted in the timeline, when HR can expect the finalized questions.  </a:t>
            </a:r>
          </a:p>
        </p:txBody>
      </p:sp>
      <p:sp>
        <p:nvSpPr>
          <p:cNvPr id="4" name="Slide Number Placeholder 3"/>
          <p:cNvSpPr>
            <a:spLocks noGrp="1"/>
          </p:cNvSpPr>
          <p:nvPr>
            <p:ph type="sldNum" sz="quarter" idx="5"/>
          </p:nvPr>
        </p:nvSpPr>
        <p:spPr/>
        <p:txBody>
          <a:bodyPr/>
          <a:lstStyle/>
          <a:p>
            <a:fld id="{7D07930A-AE6B-436E-AB80-50A7095FDB68}" type="slidenum">
              <a:rPr lang="en-US" smtClean="0"/>
              <a:t>8</a:t>
            </a:fld>
            <a:endParaRPr lang="en-US"/>
          </a:p>
        </p:txBody>
      </p:sp>
    </p:spTree>
    <p:extLst>
      <p:ext uri="{BB962C8B-B14F-4D97-AF65-F5344CB8AC3E}">
        <p14:creationId xmlns:p14="http://schemas.microsoft.com/office/powerpoint/2010/main" val="17989771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r>
              <a:rPr lang="en-US"/>
              <a:t>SO that concludes our training </a:t>
            </a:r>
          </a:p>
          <a:p>
            <a:endParaRPr lang="en-US"/>
          </a:p>
          <a:p>
            <a:r>
              <a:rPr lang="en-US"/>
              <a:t>We have included HR contact information for each campus who may assist with the recruitments. </a:t>
            </a:r>
          </a:p>
          <a:p>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As a reminder</a:t>
            </a:r>
            <a:r>
              <a:rPr lang="en-US" sz="1200" b="0" i="0" kern="1200" baseline="0">
                <a:solidFill>
                  <a:schemeClr val="tx1"/>
                </a:solidFill>
                <a:effectLst/>
                <a:latin typeface="+mn-lt"/>
                <a:ea typeface="+mn-ea"/>
                <a:cs typeface="+mn-cs"/>
              </a:rPr>
              <a:t> we must not only strive for diversity we must concentrate on making an inclusive environment.  Inclusive environments are the key to unlocking all of the benefits of having a diverse staff.  Part of creating that environment requires employees to feel they are included in the decision-making process and their opinions matter. When we have diverse screening committees everyone brings different life experiences and points of view which is crucial to ensuring we are hiring the viable employee in our organization. I urge everyone to keep this in mind when you are in participating in a screening committee.   </a:t>
            </a:r>
            <a:endParaRPr lang="en-US" sz="1200" b="0" i="0" kern="1200">
              <a:solidFill>
                <a:schemeClr val="tx1"/>
              </a:solidFill>
              <a:effectLst/>
              <a:latin typeface="+mn-lt"/>
              <a:ea typeface="+mn-ea"/>
              <a:cs typeface="+mn-cs"/>
            </a:endParaRPr>
          </a:p>
          <a:p>
            <a:endParaRPr lang="en-US" sz="1200" b="0" i="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t>We are placing a survey link in the chat.  We will also send an email for a survey later we would appreciate your feedback.  Now we will open it up for questions.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Emails to send</a:t>
            </a:r>
            <a:r>
              <a:rPr lang="en-US" sz="1200" b="0" i="0" kern="1200" baseline="0">
                <a:solidFill>
                  <a:schemeClr val="tx1"/>
                </a:solidFill>
                <a:effectLst/>
                <a:latin typeface="+mn-lt"/>
                <a:ea typeface="+mn-ea"/>
                <a:cs typeface="+mn-cs"/>
              </a:rPr>
              <a:t> confidentiality agreements to.</a:t>
            </a:r>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  </a:t>
            </a:r>
            <a:r>
              <a:rPr lang="en-US" sz="1200" b="0" i="1" kern="1200">
                <a:solidFill>
                  <a:schemeClr val="tx1"/>
                </a:solidFill>
                <a:effectLst/>
                <a:latin typeface="+mn-lt"/>
                <a:ea typeface="+mn-ea"/>
                <a:cs typeface="+mn-cs"/>
              </a:rPr>
              <a:t> </a:t>
            </a:r>
            <a:r>
              <a:rPr lang="en-US" sz="1200" b="0" i="0" kern="1200">
                <a:solidFill>
                  <a:schemeClr val="tx1"/>
                </a:solidFill>
                <a:effectLst/>
                <a:latin typeface="+mn-lt"/>
                <a:ea typeface="+mn-ea"/>
                <a:cs typeface="+mn-cs"/>
              </a:rPr>
              <a:t> </a:t>
            </a:r>
            <a:endParaRPr lang="en-US"/>
          </a:p>
        </p:txBody>
      </p:sp>
      <p:sp>
        <p:nvSpPr>
          <p:cNvPr id="4" name="Slide Number Placeholder 3"/>
          <p:cNvSpPr>
            <a:spLocks noGrp="1"/>
          </p:cNvSpPr>
          <p:nvPr>
            <p:ph type="sldNum" sz="quarter" idx="10"/>
          </p:nvPr>
        </p:nvSpPr>
        <p:spPr/>
        <p:txBody>
          <a:bodyPr/>
          <a:lstStyle/>
          <a:p>
            <a:fld id="{90F72D96-47B1-4542-8D3F-FE1B3D31D02F}" type="slidenum">
              <a:rPr lang="en-US" smtClean="0"/>
              <a:t>9</a:t>
            </a:fld>
            <a:endParaRPr lang="en-US"/>
          </a:p>
        </p:txBody>
      </p:sp>
    </p:spTree>
    <p:extLst>
      <p:ext uri="{BB962C8B-B14F-4D97-AF65-F5344CB8AC3E}">
        <p14:creationId xmlns:p14="http://schemas.microsoft.com/office/powerpoint/2010/main" val="3653826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smtClean="0"/>
              <a:pPr/>
              <a:t>4/25/2024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725131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C6B4A9-1611-4792-9094-5F34BCA07E0B}" type="datetimeFigureOut">
              <a:rPr lang="en-US" smtClean="0"/>
              <a:t>4/25/2024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a:p>
        </p:txBody>
      </p:sp>
    </p:spTree>
    <p:extLst>
      <p:ext uri="{BB962C8B-B14F-4D97-AF65-F5344CB8AC3E}">
        <p14:creationId xmlns:p14="http://schemas.microsoft.com/office/powerpoint/2010/main" val="1223424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4/25/2024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61858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4/25/2024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592616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55228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B712588-04B1-427B-82EE-E8DB90309F08}" type="datetimeFigureOut">
              <a:rPr lang="en-US" smtClean="0"/>
              <a:t>4/25/2024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a:p>
        </p:txBody>
      </p:sp>
    </p:spTree>
    <p:extLst>
      <p:ext uri="{BB962C8B-B14F-4D97-AF65-F5344CB8AC3E}">
        <p14:creationId xmlns:p14="http://schemas.microsoft.com/office/powerpoint/2010/main" val="3075079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smtClean="0"/>
              <a:pPr/>
              <a:t>4/25/2024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4046327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smtClean="0"/>
              <a:pPr/>
              <a:t>4/25/2024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445630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4/25/2024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564260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4/25/2024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a:p>
        </p:txBody>
      </p:sp>
    </p:spTree>
    <p:extLst>
      <p:ext uri="{BB962C8B-B14F-4D97-AF65-F5344CB8AC3E}">
        <p14:creationId xmlns:p14="http://schemas.microsoft.com/office/powerpoint/2010/main" val="790724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571827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4/25/2024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341483870"/>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5.pn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4.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microsoft.com/office/2007/relationships/hdphoto" Target="../media/hdphoto5.wdp"/><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sheila.freeman@imperial.edu"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mailto:gloria.arrington@imperial.ed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5602819"/>
            <a:ext cx="12192000" cy="818706"/>
          </a:xfrm>
          <a:prstGeom prst="rect">
            <a:avLst/>
          </a:prstGeom>
          <a:solidFill>
            <a:srgbClr val="F7B543">
              <a:alpha val="49000"/>
            </a:srgbClr>
          </a:solidFill>
          <a:ln>
            <a:noFill/>
          </a:ln>
          <a:effectLst>
            <a:outerShdw blurRad="50800" dist="50800" dir="5400000" algn="ctr" rotWithShape="0">
              <a:srgbClr val="000000">
                <a:alpha val="4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685391" y="1019404"/>
            <a:ext cx="9144000" cy="1864678"/>
          </a:xfrm>
          <a:noFill/>
          <a:ln>
            <a:noFill/>
          </a:ln>
          <a:effectLst>
            <a:outerShdw blurRad="50800" dist="38100" dir="8100000" algn="tr" rotWithShape="0">
              <a:prstClr val="black">
                <a:alpha val="40000"/>
              </a:prstClr>
            </a:outerShdw>
          </a:effectLst>
        </p:spPr>
        <p:txBody>
          <a:bodyPr>
            <a:scene3d>
              <a:camera prst="orthographicFront"/>
              <a:lightRig rig="threePt" dir="t"/>
            </a:scene3d>
            <a:sp3d extrusionH="57150">
              <a:bevelT w="38100" h="38100"/>
            </a:sp3d>
          </a:bodyPr>
          <a:lstStyle/>
          <a:p>
            <a:r>
              <a:rPr lang="en-US">
                <a:ln w="0"/>
                <a:effectLst>
                  <a:outerShdw blurRad="38100" dist="19050" dir="2700000" algn="tl" rotWithShape="0">
                    <a:schemeClr val="dk1">
                      <a:alpha val="40000"/>
                    </a:schemeClr>
                  </a:outerShdw>
                </a:effectLst>
                <a:latin typeface="Arial Black"/>
              </a:rPr>
              <a:t>Screening Committee Workshop</a:t>
            </a:r>
          </a:p>
        </p:txBody>
      </p:sp>
      <p:sp>
        <p:nvSpPr>
          <p:cNvPr id="3" name="Subtitle 2"/>
          <p:cNvSpPr>
            <a:spLocks noGrp="1"/>
          </p:cNvSpPr>
          <p:nvPr>
            <p:ph type="subTitle" idx="1"/>
          </p:nvPr>
        </p:nvSpPr>
        <p:spPr>
          <a:xfrm>
            <a:off x="1524000" y="3424565"/>
            <a:ext cx="9144000" cy="2288650"/>
          </a:xfrm>
        </p:spPr>
        <p:txBody>
          <a:bodyPr vert="horz" lIns="91440" tIns="45720" rIns="91440" bIns="45720" rtlCol="0" anchor="t">
            <a:noAutofit/>
          </a:bodyPr>
          <a:lstStyle/>
          <a:p>
            <a:r>
              <a:rPr lang="en-US">
                <a:ln w="0"/>
                <a:effectLst>
                  <a:outerShdw blurRad="38100" dist="19050" dir="2700000" algn="tl" rotWithShape="0">
                    <a:schemeClr val="dk1">
                      <a:alpha val="40000"/>
                    </a:schemeClr>
                  </a:outerShdw>
                </a:effectLst>
              </a:rPr>
              <a:t>Presented by:</a:t>
            </a:r>
            <a:endParaRPr lang="en-US">
              <a:ln w="0"/>
              <a:effectLst>
                <a:outerShdw blurRad="38100" dist="19050" dir="2700000" algn="tl" rotWithShape="0">
                  <a:prstClr val="black">
                    <a:alpha val="40000"/>
                  </a:prstClr>
                </a:outerShdw>
              </a:effectLst>
              <a:cs typeface="Calibri"/>
            </a:endParaRPr>
          </a:p>
          <a:p>
            <a:r>
              <a:rPr lang="en-US">
                <a:ln w="0"/>
                <a:effectLst>
                  <a:outerShdw blurRad="38100" dist="19050" dir="2700000" algn="tl" rotWithShape="0">
                    <a:prstClr val="black">
                      <a:alpha val="40000"/>
                    </a:prstClr>
                  </a:outerShdw>
                </a:effectLst>
                <a:cs typeface="Calibri"/>
              </a:rPr>
              <a:t>HUMAN RESOURCES DEPARTMENT</a:t>
            </a:r>
          </a:p>
          <a:p>
            <a:endParaRPr lang="en-US">
              <a:cs typeface="Calibri" panose="020F0502020204030204"/>
            </a:endParaRPr>
          </a:p>
        </p:txBody>
      </p:sp>
      <p:pic>
        <p:nvPicPr>
          <p:cNvPr id="4" name="Picture 4" descr="Logo&#10;&#10;Description automatically generated">
            <a:extLst>
              <a:ext uri="{FF2B5EF4-FFF2-40B4-BE49-F238E27FC236}">
                <a16:creationId xmlns:a16="http://schemas.microsoft.com/office/drawing/2014/main" id="{F13E8FD0-E48C-D1F4-6097-474267ADD434}"/>
              </a:ext>
            </a:extLst>
          </p:cNvPr>
          <p:cNvPicPr>
            <a:picLocks noChangeAspect="1"/>
          </p:cNvPicPr>
          <p:nvPr/>
        </p:nvPicPr>
        <p:blipFill>
          <a:blip r:embed="rId3"/>
          <a:stretch>
            <a:fillRect/>
          </a:stretch>
        </p:blipFill>
        <p:spPr>
          <a:xfrm>
            <a:off x="4724400" y="4516353"/>
            <a:ext cx="2743200" cy="2176423"/>
          </a:xfrm>
          <a:prstGeom prst="rect">
            <a:avLst/>
          </a:prstGeom>
        </p:spPr>
      </p:pic>
    </p:spTree>
    <p:extLst>
      <p:ext uri="{BB962C8B-B14F-4D97-AF65-F5344CB8AC3E}">
        <p14:creationId xmlns:p14="http://schemas.microsoft.com/office/powerpoint/2010/main" val="1287990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433137" y="421105"/>
          <a:ext cx="11538284" cy="63286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p:cNvPicPr>
            <a:picLocks noChangeAspect="1"/>
          </p:cNvPicPr>
          <p:nvPr/>
        </p:nvPicPr>
        <p:blipFill>
          <a:blip r:embed="rId8">
            <a:duotone>
              <a:schemeClr val="bg2">
                <a:shade val="45000"/>
                <a:satMod val="135000"/>
              </a:schemeClr>
              <a:prstClr val="white"/>
            </a:duotone>
            <a:extLst>
              <a:ext uri="{BEBA8EAE-BF5A-486C-A8C5-ECC9F3942E4B}">
                <a14:imgProps xmlns:a14="http://schemas.microsoft.com/office/drawing/2010/main">
                  <a14:imgLayer r:embed="rId9">
                    <a14:imgEffect>
                      <a14:backgroundRemoval t="2336" b="100000" l="10000" r="90000"/>
                    </a14:imgEffect>
                    <a14:imgEffect>
                      <a14:saturation sat="0"/>
                    </a14:imgEffect>
                  </a14:imgLayer>
                </a14:imgProps>
              </a:ext>
            </a:extLst>
          </a:blip>
          <a:stretch>
            <a:fillRect/>
          </a:stretch>
        </p:blipFill>
        <p:spPr>
          <a:xfrm>
            <a:off x="3959805" y="1852863"/>
            <a:ext cx="4484948" cy="3129714"/>
          </a:xfrm>
          <a:prstGeom prst="rect">
            <a:avLst/>
          </a:prstGeom>
        </p:spPr>
      </p:pic>
      <p:sp>
        <p:nvSpPr>
          <p:cNvPr id="10" name="Rectangle 9"/>
          <p:cNvSpPr/>
          <p:nvPr/>
        </p:nvSpPr>
        <p:spPr>
          <a:xfrm>
            <a:off x="4848726" y="1852863"/>
            <a:ext cx="2707106" cy="2862322"/>
          </a:xfrm>
          <a:prstGeom prst="rect">
            <a:avLst/>
          </a:prstGeom>
        </p:spPr>
        <p:txBody>
          <a:bodyPr wrap="square">
            <a:spAutoFit/>
          </a:bodyPr>
          <a:lstStyle/>
          <a:p>
            <a:pPr algn="ctr"/>
            <a:r>
              <a:rPr lang="en-US" sz="3600"/>
              <a:t>Legislation</a:t>
            </a:r>
            <a:br>
              <a:rPr lang="en-US" sz="3600"/>
            </a:br>
            <a:r>
              <a:rPr lang="en-US" sz="3600"/>
              <a:t>Equal Employment Opportunity Laws</a:t>
            </a:r>
          </a:p>
        </p:txBody>
      </p:sp>
      <p:sp>
        <p:nvSpPr>
          <p:cNvPr id="12" name="Left Bracket 11"/>
          <p:cNvSpPr/>
          <p:nvPr/>
        </p:nvSpPr>
        <p:spPr>
          <a:xfrm>
            <a:off x="2526632" y="2105526"/>
            <a:ext cx="348915" cy="2877052"/>
          </a:xfrm>
          <a:prstGeom prst="leftBracket">
            <a:avLst>
              <a:gd name="adj" fmla="val 0"/>
            </a:avLst>
          </a:prstGeom>
          <a:ln>
            <a:solidFill>
              <a:srgbClr val="B31F2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Rounded Rectangle 12"/>
          <p:cNvSpPr/>
          <p:nvPr/>
        </p:nvSpPr>
        <p:spPr>
          <a:xfrm>
            <a:off x="324851" y="1395663"/>
            <a:ext cx="1816769" cy="1118937"/>
          </a:xfrm>
          <a:prstGeom prst="roundRect">
            <a:avLst/>
          </a:prstGeom>
          <a:solidFill>
            <a:srgbClr val="B31F24"/>
          </a:solidFill>
          <a:ln>
            <a:solidFill>
              <a:srgbClr val="B31F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California State Law</a:t>
            </a:r>
          </a:p>
        </p:txBody>
      </p:sp>
      <p:cxnSp>
        <p:nvCxnSpPr>
          <p:cNvPr id="18" name="Elbow Connector 17"/>
          <p:cNvCxnSpPr>
            <a:endCxn id="12" idx="1"/>
          </p:cNvCxnSpPr>
          <p:nvPr/>
        </p:nvCxnSpPr>
        <p:spPr>
          <a:xfrm>
            <a:off x="1058779" y="2514600"/>
            <a:ext cx="1467853" cy="1029452"/>
          </a:xfrm>
          <a:prstGeom prst="bentConnector3">
            <a:avLst/>
          </a:prstGeom>
          <a:ln>
            <a:solidFill>
              <a:srgbClr val="B31F24"/>
            </a:solidFill>
          </a:ln>
        </p:spPr>
        <p:style>
          <a:lnRef idx="1">
            <a:schemeClr val="accent1"/>
          </a:lnRef>
          <a:fillRef idx="0">
            <a:schemeClr val="accent1"/>
          </a:fillRef>
          <a:effectRef idx="0">
            <a:schemeClr val="accent1"/>
          </a:effectRef>
          <a:fontRef idx="minor">
            <a:schemeClr val="tx1"/>
          </a:fontRef>
        </p:style>
      </p:cxnSp>
      <p:sp>
        <p:nvSpPr>
          <p:cNvPr id="20" name="Right Bracket 19"/>
          <p:cNvSpPr/>
          <p:nvPr/>
        </p:nvSpPr>
        <p:spPr>
          <a:xfrm>
            <a:off x="8771020" y="794084"/>
            <a:ext cx="938463" cy="5534527"/>
          </a:xfrm>
          <a:prstGeom prst="rightBracket">
            <a:avLst>
              <a:gd name="adj" fmla="val 0"/>
            </a:avLst>
          </a:prstGeom>
          <a:ln>
            <a:solidFill>
              <a:srgbClr val="F7B54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Rounded Rectangle 20"/>
          <p:cNvSpPr/>
          <p:nvPr/>
        </p:nvSpPr>
        <p:spPr>
          <a:xfrm>
            <a:off x="10035750" y="1395663"/>
            <a:ext cx="1816769" cy="1118937"/>
          </a:xfrm>
          <a:prstGeom prst="roundRect">
            <a:avLst/>
          </a:prstGeom>
          <a:solidFill>
            <a:srgbClr val="F7B543"/>
          </a:solidFill>
          <a:ln>
            <a:solidFill>
              <a:srgbClr val="F7B5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Federal</a:t>
            </a:r>
          </a:p>
          <a:p>
            <a:pPr algn="ctr"/>
            <a:r>
              <a:rPr lang="en-US"/>
              <a:t>Law</a:t>
            </a:r>
          </a:p>
        </p:txBody>
      </p:sp>
      <p:cxnSp>
        <p:nvCxnSpPr>
          <p:cNvPr id="24" name="Elbow Connector 23"/>
          <p:cNvCxnSpPr/>
          <p:nvPr/>
        </p:nvCxnSpPr>
        <p:spPr>
          <a:xfrm rot="10800000" flipV="1">
            <a:off x="9698158" y="2514600"/>
            <a:ext cx="1383633" cy="903120"/>
          </a:xfrm>
          <a:prstGeom prst="bentConnector3">
            <a:avLst/>
          </a:prstGeom>
          <a:ln>
            <a:solidFill>
              <a:srgbClr val="F7B543"/>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14E98705-8070-4CB6-957A-69B2769D3B37}"/>
              </a:ext>
            </a:extLst>
          </p:cNvPr>
          <p:cNvGrpSpPr/>
          <p:nvPr/>
        </p:nvGrpSpPr>
        <p:grpSpPr>
          <a:xfrm>
            <a:off x="2382175" y="2576663"/>
            <a:ext cx="8706851" cy="4927684"/>
            <a:chOff x="-4884113" y="421105"/>
            <a:chExt cx="5053262" cy="3549316"/>
          </a:xfrm>
        </p:grpSpPr>
        <p:sp>
          <p:nvSpPr>
            <p:cNvPr id="4" name="Rectangle: Rounded Corners 3">
              <a:extLst>
                <a:ext uri="{FF2B5EF4-FFF2-40B4-BE49-F238E27FC236}">
                  <a16:creationId xmlns:a16="http://schemas.microsoft.com/office/drawing/2014/main" id="{FBC1C9C5-3FFE-4F2C-BB44-068917E306CD}"/>
                </a:ext>
              </a:extLst>
            </p:cNvPr>
            <p:cNvSpPr/>
            <p:nvPr/>
          </p:nvSpPr>
          <p:spPr>
            <a:xfrm>
              <a:off x="-4884113" y="421105"/>
              <a:ext cx="5053262" cy="3549316"/>
            </a:xfrm>
            <a:prstGeom prst="roundRect">
              <a:avLst/>
            </a:prstGeom>
            <a:gradFill flip="none" rotWithShape="1">
              <a:gsLst>
                <a:gs pos="0">
                  <a:srgbClr val="F7B543"/>
                </a:gs>
                <a:gs pos="30000">
                  <a:schemeClr val="bg1"/>
                </a:gs>
                <a:gs pos="100000">
                  <a:schemeClr val="bg1">
                    <a:shade val="100000"/>
                    <a:satMod val="115000"/>
                  </a:schemeClr>
                </a:gs>
              </a:gsLst>
              <a:lin ang="108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7AF60E7-B75D-405C-BFB7-66DC3ED2AA49}"/>
                </a:ext>
              </a:extLst>
            </p:cNvPr>
            <p:cNvSpPr txBox="1"/>
            <p:nvPr/>
          </p:nvSpPr>
          <p:spPr>
            <a:xfrm>
              <a:off x="-4451684" y="794084"/>
              <a:ext cx="4426205" cy="1396619"/>
            </a:xfrm>
            <a:prstGeom prst="rect">
              <a:avLst/>
            </a:prstGeom>
            <a:noFill/>
          </p:spPr>
          <p:txBody>
            <a:bodyPr wrap="square" rtlCol="0">
              <a:spAutoFit/>
            </a:bodyPr>
            <a:lstStyle/>
            <a:p>
              <a:r>
                <a:rPr lang="en-US" sz="4000" b="1"/>
                <a:t>Title V: </a:t>
              </a:r>
              <a:r>
                <a:rPr lang="en-US" sz="4000"/>
                <a:t> Requires steps to promote faculty and staff equal employment opportunity</a:t>
              </a:r>
            </a:p>
          </p:txBody>
        </p:sp>
      </p:grpSp>
      <p:grpSp>
        <p:nvGrpSpPr>
          <p:cNvPr id="15" name="Group 14">
            <a:extLst>
              <a:ext uri="{FF2B5EF4-FFF2-40B4-BE49-F238E27FC236}">
                <a16:creationId xmlns:a16="http://schemas.microsoft.com/office/drawing/2014/main" id="{00E56DE7-EC0F-40BF-9EFA-E5BE5440D8FC}"/>
              </a:ext>
            </a:extLst>
          </p:cNvPr>
          <p:cNvGrpSpPr/>
          <p:nvPr/>
        </p:nvGrpSpPr>
        <p:grpSpPr>
          <a:xfrm>
            <a:off x="2480991" y="2764203"/>
            <a:ext cx="8706851" cy="4927684"/>
            <a:chOff x="-4884113" y="421105"/>
            <a:chExt cx="5053262" cy="3549316"/>
          </a:xfrm>
        </p:grpSpPr>
        <p:sp>
          <p:nvSpPr>
            <p:cNvPr id="16" name="Rectangle: Rounded Corners 15">
              <a:extLst>
                <a:ext uri="{FF2B5EF4-FFF2-40B4-BE49-F238E27FC236}">
                  <a16:creationId xmlns:a16="http://schemas.microsoft.com/office/drawing/2014/main" id="{8F9208EC-1208-4806-8031-3618CAC979C2}"/>
                </a:ext>
              </a:extLst>
            </p:cNvPr>
            <p:cNvSpPr/>
            <p:nvPr/>
          </p:nvSpPr>
          <p:spPr>
            <a:xfrm>
              <a:off x="-4884113" y="421105"/>
              <a:ext cx="5053262" cy="3549316"/>
            </a:xfrm>
            <a:prstGeom prst="roundRect">
              <a:avLst/>
            </a:prstGeom>
            <a:gradFill flip="none" rotWithShape="1">
              <a:gsLst>
                <a:gs pos="0">
                  <a:srgbClr val="F7B543"/>
                </a:gs>
                <a:gs pos="30000">
                  <a:schemeClr val="bg1"/>
                </a:gs>
                <a:gs pos="100000">
                  <a:schemeClr val="bg1">
                    <a:shade val="100000"/>
                    <a:satMod val="115000"/>
                  </a:schemeClr>
                </a:gs>
              </a:gsLst>
              <a:lin ang="108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21606A2-3BDC-471D-81AF-97762367FDB2}"/>
                </a:ext>
              </a:extLst>
            </p:cNvPr>
            <p:cNvSpPr txBox="1"/>
            <p:nvPr/>
          </p:nvSpPr>
          <p:spPr>
            <a:xfrm>
              <a:off x="-4451684" y="794084"/>
              <a:ext cx="4426205" cy="1839990"/>
            </a:xfrm>
            <a:prstGeom prst="rect">
              <a:avLst/>
            </a:prstGeom>
            <a:noFill/>
          </p:spPr>
          <p:txBody>
            <a:bodyPr wrap="square" rtlCol="0">
              <a:spAutoFit/>
            </a:bodyPr>
            <a:lstStyle/>
            <a:p>
              <a:r>
                <a:rPr lang="en-US"/>
                <a:t>.</a:t>
              </a:r>
              <a:r>
                <a:rPr lang="en-US" sz="4000" b="1"/>
                <a:t> Title VII: </a:t>
              </a:r>
              <a:r>
                <a:rPr lang="en-US" sz="4000"/>
                <a:t>Prohibits employment practices that discriminate because of race, color, national origin, sex</a:t>
              </a:r>
              <a:r>
                <a:rPr lang="en-US" sz="4000" strike="sngStrike"/>
                <a:t> </a:t>
              </a:r>
              <a:r>
                <a:rPr lang="en-US" sz="4000"/>
                <a:t>and religion</a:t>
              </a:r>
            </a:p>
          </p:txBody>
        </p:sp>
      </p:grpSp>
      <p:grpSp>
        <p:nvGrpSpPr>
          <p:cNvPr id="19" name="Group 18">
            <a:extLst>
              <a:ext uri="{FF2B5EF4-FFF2-40B4-BE49-F238E27FC236}">
                <a16:creationId xmlns:a16="http://schemas.microsoft.com/office/drawing/2014/main" id="{32A5C2ED-E44C-4720-BDE7-16DE6151A825}"/>
              </a:ext>
            </a:extLst>
          </p:cNvPr>
          <p:cNvGrpSpPr/>
          <p:nvPr/>
        </p:nvGrpSpPr>
        <p:grpSpPr>
          <a:xfrm>
            <a:off x="2579807" y="3390831"/>
            <a:ext cx="8706851" cy="4927684"/>
            <a:chOff x="-4884113" y="421105"/>
            <a:chExt cx="5053262" cy="3549316"/>
          </a:xfrm>
        </p:grpSpPr>
        <p:sp>
          <p:nvSpPr>
            <p:cNvPr id="22" name="Rectangle: Rounded Corners 21">
              <a:extLst>
                <a:ext uri="{FF2B5EF4-FFF2-40B4-BE49-F238E27FC236}">
                  <a16:creationId xmlns:a16="http://schemas.microsoft.com/office/drawing/2014/main" id="{77B3C6B6-991F-4496-BF19-44D068B68CC7}"/>
                </a:ext>
              </a:extLst>
            </p:cNvPr>
            <p:cNvSpPr/>
            <p:nvPr/>
          </p:nvSpPr>
          <p:spPr>
            <a:xfrm>
              <a:off x="-4884113" y="421105"/>
              <a:ext cx="5053262" cy="3549316"/>
            </a:xfrm>
            <a:prstGeom prst="roundRect">
              <a:avLst/>
            </a:prstGeom>
            <a:gradFill flip="none" rotWithShape="1">
              <a:gsLst>
                <a:gs pos="0">
                  <a:srgbClr val="F7B543"/>
                </a:gs>
                <a:gs pos="30000">
                  <a:schemeClr val="bg1"/>
                </a:gs>
                <a:gs pos="100000">
                  <a:schemeClr val="bg1">
                    <a:shade val="100000"/>
                    <a:satMod val="115000"/>
                  </a:schemeClr>
                </a:gs>
              </a:gsLst>
              <a:lin ang="108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DEFB250-2621-4E15-92B1-16F31B56D109}"/>
                </a:ext>
              </a:extLst>
            </p:cNvPr>
            <p:cNvSpPr txBox="1"/>
            <p:nvPr/>
          </p:nvSpPr>
          <p:spPr>
            <a:xfrm>
              <a:off x="-4451684" y="794084"/>
              <a:ext cx="4426205" cy="1839990"/>
            </a:xfrm>
            <a:prstGeom prst="rect">
              <a:avLst/>
            </a:prstGeom>
            <a:noFill/>
          </p:spPr>
          <p:txBody>
            <a:bodyPr wrap="square" rtlCol="0">
              <a:spAutoFit/>
            </a:bodyPr>
            <a:lstStyle/>
            <a:p>
              <a:r>
                <a:rPr lang="en-US" sz="4000" b="1"/>
                <a:t>The Americans with Disabilities Act:  </a:t>
              </a:r>
              <a:r>
                <a:rPr lang="en-US" sz="4000"/>
                <a:t>Expands equal employment opportunity and full inclusion for people with disabilities</a:t>
              </a:r>
            </a:p>
          </p:txBody>
        </p:sp>
      </p:grpSp>
      <p:grpSp>
        <p:nvGrpSpPr>
          <p:cNvPr id="25" name="Group 24">
            <a:extLst>
              <a:ext uri="{FF2B5EF4-FFF2-40B4-BE49-F238E27FC236}">
                <a16:creationId xmlns:a16="http://schemas.microsoft.com/office/drawing/2014/main" id="{B2E524EE-1BFF-4B36-9855-0F08B2F422C8}"/>
              </a:ext>
            </a:extLst>
          </p:cNvPr>
          <p:cNvGrpSpPr/>
          <p:nvPr/>
        </p:nvGrpSpPr>
        <p:grpSpPr>
          <a:xfrm>
            <a:off x="2374940" y="2514599"/>
            <a:ext cx="8706851" cy="4927684"/>
            <a:chOff x="-4884113" y="421105"/>
            <a:chExt cx="5053262" cy="3549316"/>
          </a:xfrm>
        </p:grpSpPr>
        <p:sp>
          <p:nvSpPr>
            <p:cNvPr id="26" name="Rectangle: Rounded Corners 25">
              <a:extLst>
                <a:ext uri="{FF2B5EF4-FFF2-40B4-BE49-F238E27FC236}">
                  <a16:creationId xmlns:a16="http://schemas.microsoft.com/office/drawing/2014/main" id="{6B08EFB8-5234-4A2D-BBE8-F05ED5E92021}"/>
                </a:ext>
              </a:extLst>
            </p:cNvPr>
            <p:cNvSpPr/>
            <p:nvPr/>
          </p:nvSpPr>
          <p:spPr>
            <a:xfrm>
              <a:off x="-4884113" y="421105"/>
              <a:ext cx="5053262" cy="3549316"/>
            </a:xfrm>
            <a:prstGeom prst="roundRect">
              <a:avLst/>
            </a:prstGeom>
            <a:gradFill flip="none" rotWithShape="1">
              <a:gsLst>
                <a:gs pos="0">
                  <a:srgbClr val="F7B543"/>
                </a:gs>
                <a:gs pos="30000">
                  <a:schemeClr val="bg1"/>
                </a:gs>
                <a:gs pos="100000">
                  <a:schemeClr val="bg1">
                    <a:shade val="100000"/>
                    <a:satMod val="115000"/>
                  </a:schemeClr>
                </a:gs>
              </a:gsLst>
              <a:lin ang="108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B1FDA7A-A565-4E00-AE94-7F997D7869F4}"/>
                </a:ext>
              </a:extLst>
            </p:cNvPr>
            <p:cNvSpPr txBox="1"/>
            <p:nvPr/>
          </p:nvSpPr>
          <p:spPr>
            <a:xfrm>
              <a:off x="-4451684" y="794084"/>
              <a:ext cx="4426205" cy="1839990"/>
            </a:xfrm>
            <a:prstGeom prst="rect">
              <a:avLst/>
            </a:prstGeom>
            <a:noFill/>
          </p:spPr>
          <p:txBody>
            <a:bodyPr wrap="square" rtlCol="0">
              <a:spAutoFit/>
            </a:bodyPr>
            <a:lstStyle/>
            <a:p>
              <a:r>
                <a:rPr lang="en-US" sz="4000" b="1"/>
                <a:t>The Age Discrimination in Employment Act:</a:t>
              </a:r>
              <a:r>
                <a:rPr lang="en-US" sz="4000"/>
                <a:t> Prohibits employment discrimination against persons 40 years of age or older</a:t>
              </a:r>
            </a:p>
          </p:txBody>
        </p:sp>
      </p:grpSp>
      <p:grpSp>
        <p:nvGrpSpPr>
          <p:cNvPr id="28" name="Group 27">
            <a:extLst>
              <a:ext uri="{FF2B5EF4-FFF2-40B4-BE49-F238E27FC236}">
                <a16:creationId xmlns:a16="http://schemas.microsoft.com/office/drawing/2014/main" id="{6DED2377-02B8-4649-99FE-69F0169D80F1}"/>
              </a:ext>
            </a:extLst>
          </p:cNvPr>
          <p:cNvGrpSpPr/>
          <p:nvPr/>
        </p:nvGrpSpPr>
        <p:grpSpPr>
          <a:xfrm>
            <a:off x="2269749" y="2888330"/>
            <a:ext cx="8706851" cy="4927684"/>
            <a:chOff x="-4884113" y="421105"/>
            <a:chExt cx="5053262" cy="3549316"/>
          </a:xfrm>
        </p:grpSpPr>
        <p:sp>
          <p:nvSpPr>
            <p:cNvPr id="29" name="Rectangle: Rounded Corners 28">
              <a:extLst>
                <a:ext uri="{FF2B5EF4-FFF2-40B4-BE49-F238E27FC236}">
                  <a16:creationId xmlns:a16="http://schemas.microsoft.com/office/drawing/2014/main" id="{E0453859-E5C2-4226-9A84-7C29DA7F28E9}"/>
                </a:ext>
              </a:extLst>
            </p:cNvPr>
            <p:cNvSpPr/>
            <p:nvPr/>
          </p:nvSpPr>
          <p:spPr>
            <a:xfrm>
              <a:off x="-4884113" y="421105"/>
              <a:ext cx="5053262" cy="3549316"/>
            </a:xfrm>
            <a:prstGeom prst="roundRect">
              <a:avLst/>
            </a:prstGeom>
            <a:gradFill flip="none" rotWithShape="1">
              <a:gsLst>
                <a:gs pos="0">
                  <a:srgbClr val="B31F24"/>
                </a:gs>
                <a:gs pos="30000">
                  <a:schemeClr val="bg1"/>
                </a:gs>
                <a:gs pos="100000">
                  <a:schemeClr val="bg1">
                    <a:shade val="100000"/>
                    <a:satMod val="115000"/>
                  </a:schemeClr>
                </a:gs>
              </a:gsLst>
              <a:lin ang="108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AE0873DF-C7BD-4D90-983C-2A0AA014CF8E}"/>
                </a:ext>
              </a:extLst>
            </p:cNvPr>
            <p:cNvSpPr txBox="1"/>
            <p:nvPr/>
          </p:nvSpPr>
          <p:spPr>
            <a:xfrm>
              <a:off x="-4451684" y="794084"/>
              <a:ext cx="4426205" cy="2726732"/>
            </a:xfrm>
            <a:prstGeom prst="rect">
              <a:avLst/>
            </a:prstGeom>
            <a:noFill/>
          </p:spPr>
          <p:txBody>
            <a:bodyPr wrap="square" rtlCol="0">
              <a:spAutoFit/>
            </a:bodyPr>
            <a:lstStyle/>
            <a:p>
              <a:r>
                <a:rPr lang="en-US" sz="4000" b="1"/>
                <a:t>The California Fair Employment and Housing Act: </a:t>
              </a:r>
              <a:r>
                <a:rPr lang="en-US" sz="4000"/>
                <a:t> Provides employees with protection from discrimination, retaliation and harassment in all terms of employment </a:t>
              </a:r>
            </a:p>
          </p:txBody>
        </p:sp>
      </p:grpSp>
      <p:grpSp>
        <p:nvGrpSpPr>
          <p:cNvPr id="32" name="Group 31">
            <a:extLst>
              <a:ext uri="{FF2B5EF4-FFF2-40B4-BE49-F238E27FC236}">
                <a16:creationId xmlns:a16="http://schemas.microsoft.com/office/drawing/2014/main" id="{1E29C125-6D26-42E1-8951-BA35BF2D3671}"/>
              </a:ext>
            </a:extLst>
          </p:cNvPr>
          <p:cNvGrpSpPr/>
          <p:nvPr/>
        </p:nvGrpSpPr>
        <p:grpSpPr>
          <a:xfrm>
            <a:off x="2269750" y="2715855"/>
            <a:ext cx="8706851" cy="4927684"/>
            <a:chOff x="-4884113" y="421105"/>
            <a:chExt cx="5053262" cy="3549316"/>
          </a:xfrm>
        </p:grpSpPr>
        <p:sp>
          <p:nvSpPr>
            <p:cNvPr id="33" name="Rectangle: Rounded Corners 32">
              <a:extLst>
                <a:ext uri="{FF2B5EF4-FFF2-40B4-BE49-F238E27FC236}">
                  <a16:creationId xmlns:a16="http://schemas.microsoft.com/office/drawing/2014/main" id="{0860A5CE-3017-489E-91F4-B85E6000A8EA}"/>
                </a:ext>
              </a:extLst>
            </p:cNvPr>
            <p:cNvSpPr/>
            <p:nvPr/>
          </p:nvSpPr>
          <p:spPr>
            <a:xfrm>
              <a:off x="-4884113" y="421105"/>
              <a:ext cx="5053262" cy="3549316"/>
            </a:xfrm>
            <a:prstGeom prst="roundRect">
              <a:avLst/>
            </a:prstGeom>
            <a:gradFill flip="none" rotWithShape="1">
              <a:gsLst>
                <a:gs pos="0">
                  <a:srgbClr val="B31F24"/>
                </a:gs>
                <a:gs pos="30000">
                  <a:schemeClr val="bg1"/>
                </a:gs>
                <a:gs pos="100000">
                  <a:schemeClr val="bg1">
                    <a:shade val="100000"/>
                    <a:satMod val="115000"/>
                  </a:schemeClr>
                </a:gs>
              </a:gsLst>
              <a:lin ang="108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26C45CF-7BBC-4297-A9CA-63F59D59B2C6}"/>
                </a:ext>
              </a:extLst>
            </p:cNvPr>
            <p:cNvSpPr txBox="1"/>
            <p:nvPr/>
          </p:nvSpPr>
          <p:spPr>
            <a:xfrm>
              <a:off x="-4451684" y="794084"/>
              <a:ext cx="4426205" cy="1839990"/>
            </a:xfrm>
            <a:prstGeom prst="rect">
              <a:avLst/>
            </a:prstGeom>
            <a:noFill/>
          </p:spPr>
          <p:txBody>
            <a:bodyPr wrap="square" rtlCol="0">
              <a:spAutoFit/>
            </a:bodyPr>
            <a:lstStyle/>
            <a:p>
              <a:pPr eaLnBrk="0" hangingPunct="0"/>
              <a:r>
                <a:rPr lang="en-US" sz="4000" b="1" dirty="0"/>
                <a:t>Proposition 209:  </a:t>
              </a:r>
              <a:r>
                <a:rPr lang="en-US" sz="4000" dirty="0"/>
                <a:t>Prohibits against discrimination or preferential treatment by state and other public entities</a:t>
              </a:r>
            </a:p>
          </p:txBody>
        </p:sp>
      </p:grpSp>
    </p:spTree>
    <p:extLst>
      <p:ext uri="{BB962C8B-B14F-4D97-AF65-F5344CB8AC3E}">
        <p14:creationId xmlns:p14="http://schemas.microsoft.com/office/powerpoint/2010/main" val="1505892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94" t="12542" r="194" b="2178"/>
          <a:stretch/>
        </p:blipFill>
        <p:spPr>
          <a:xfrm>
            <a:off x="-19049" y="-1"/>
            <a:ext cx="6925176" cy="6858001"/>
          </a:xfrm>
          <a:prstGeom prst="rect">
            <a:avLst/>
          </a:prstGeom>
        </p:spPr>
      </p:pic>
      <p:sp>
        <p:nvSpPr>
          <p:cNvPr id="2" name="Title 1"/>
          <p:cNvSpPr>
            <a:spLocks noGrp="1"/>
          </p:cNvSpPr>
          <p:nvPr>
            <p:ph type="title"/>
          </p:nvPr>
        </p:nvSpPr>
        <p:spPr/>
        <p:txBody>
          <a:bodyPr/>
          <a:lstStyle/>
          <a:p>
            <a:r>
              <a:rPr lang="en-US" b="1">
                <a:solidFill>
                  <a:schemeClr val="bg1"/>
                </a:solidFill>
                <a:effectLst>
                  <a:outerShdw blurRad="38100" dist="38100" dir="2700000" algn="tl">
                    <a:srgbClr val="000000">
                      <a:alpha val="43137"/>
                    </a:srgbClr>
                  </a:outerShdw>
                </a:effectLst>
                <a:latin typeface="+mn-lt"/>
              </a:rPr>
              <a:t>Confidentiality</a:t>
            </a:r>
            <a:r>
              <a:rPr lang="en-US"/>
              <a:t> </a:t>
            </a:r>
          </a:p>
        </p:txBody>
      </p:sp>
      <p:sp>
        <p:nvSpPr>
          <p:cNvPr id="8" name="Rounded Rectangle 7"/>
          <p:cNvSpPr/>
          <p:nvPr/>
        </p:nvSpPr>
        <p:spPr>
          <a:xfrm>
            <a:off x="838201" y="1487882"/>
            <a:ext cx="10820400" cy="1732729"/>
          </a:xfrm>
          <a:prstGeom prst="roundRect">
            <a:avLst/>
          </a:prstGeom>
          <a:solidFill>
            <a:srgbClr val="F7B543">
              <a:alpha val="84000"/>
            </a:srgbClr>
          </a:solidFill>
          <a:ln>
            <a:solidFill>
              <a:srgbClr val="F7B5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t>All committee members are always held to a strict code of confidentiality throughout all steps of the screening process</a:t>
            </a:r>
          </a:p>
        </p:txBody>
      </p:sp>
      <p:sp>
        <p:nvSpPr>
          <p:cNvPr id="9" name="Rounded Rectangle 8"/>
          <p:cNvSpPr/>
          <p:nvPr/>
        </p:nvSpPr>
        <p:spPr>
          <a:xfrm>
            <a:off x="838201" y="3368841"/>
            <a:ext cx="10820399" cy="1536192"/>
          </a:xfrm>
          <a:prstGeom prst="roundRect">
            <a:avLst/>
          </a:prstGeom>
          <a:solidFill>
            <a:srgbClr val="F7B543">
              <a:alpha val="84000"/>
            </a:srgbClr>
          </a:solidFill>
          <a:ln>
            <a:solidFill>
              <a:srgbClr val="F7B5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t>If violated, the member may be subject to be restricted from serving on future committees</a:t>
            </a:r>
          </a:p>
        </p:txBody>
      </p:sp>
      <p:sp>
        <p:nvSpPr>
          <p:cNvPr id="10" name="Rounded Rectangle 9"/>
          <p:cNvSpPr/>
          <p:nvPr/>
        </p:nvSpPr>
        <p:spPr>
          <a:xfrm>
            <a:off x="838200" y="5053263"/>
            <a:ext cx="10820400" cy="1531464"/>
          </a:xfrm>
          <a:prstGeom prst="roundRect">
            <a:avLst/>
          </a:prstGeom>
          <a:solidFill>
            <a:srgbClr val="F7B543">
              <a:alpha val="84000"/>
            </a:srgbClr>
          </a:solidFill>
          <a:ln>
            <a:solidFill>
              <a:srgbClr val="F7B5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t>If confidentiality is compromised, the recruitment may need to be closed</a:t>
            </a:r>
          </a:p>
        </p:txBody>
      </p:sp>
    </p:spTree>
    <p:extLst>
      <p:ext uri="{BB962C8B-B14F-4D97-AF65-F5344CB8AC3E}">
        <p14:creationId xmlns:p14="http://schemas.microsoft.com/office/powerpoint/2010/main" val="1594422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BEBA8EAE-BF5A-486C-A8C5-ECC9F3942E4B}">
                <a14:imgProps xmlns:a14="http://schemas.microsoft.com/office/drawing/2010/main">
                  <a14:imgLayer r:embed="rId4">
                    <a14:imgEffect>
                      <a14:backgroundRemoval t="0" b="89493" l="0" r="100000"/>
                    </a14:imgEffect>
                  </a14:imgLayer>
                </a14:imgProps>
              </a:ext>
            </a:extLst>
          </a:blip>
          <a:srcRect r="48777"/>
          <a:stretch/>
        </p:blipFill>
        <p:spPr>
          <a:xfrm>
            <a:off x="120819" y="-110457"/>
            <a:ext cx="3190876" cy="2628900"/>
          </a:xfrm>
          <a:prstGeom prst="rect">
            <a:avLst/>
          </a:prstGeom>
        </p:spPr>
      </p:pic>
      <p:sp>
        <p:nvSpPr>
          <p:cNvPr id="2" name="Title 1"/>
          <p:cNvSpPr>
            <a:spLocks noGrp="1"/>
          </p:cNvSpPr>
          <p:nvPr>
            <p:ph type="title"/>
          </p:nvPr>
        </p:nvSpPr>
        <p:spPr>
          <a:xfrm>
            <a:off x="0" y="163656"/>
            <a:ext cx="12192000" cy="1325563"/>
          </a:xfrm>
          <a:noFill/>
          <a:ln>
            <a:solidFill>
              <a:srgbClr val="F7B543"/>
            </a:solidFill>
          </a:ln>
        </p:spPr>
        <p:txBody>
          <a:bodyPr/>
          <a:lstStyle/>
          <a:p>
            <a:pPr algn="ctr"/>
            <a:r>
              <a:rPr lang="en-US">
                <a:latin typeface="Arial Black"/>
              </a:rPr>
              <a:t>Conflict of Interest</a:t>
            </a:r>
            <a:endParaRPr lang="en-US">
              <a:latin typeface="Arial Black" panose="020B0A04020102020204" pitchFamily="34" charset="0"/>
            </a:endParaRPr>
          </a:p>
        </p:txBody>
      </p:sp>
      <p:sp>
        <p:nvSpPr>
          <p:cNvPr id="3" name="Content Placeholder 2"/>
          <p:cNvSpPr>
            <a:spLocks noGrp="1"/>
          </p:cNvSpPr>
          <p:nvPr>
            <p:ph idx="1"/>
          </p:nvPr>
        </p:nvSpPr>
        <p:spPr>
          <a:xfrm>
            <a:off x="343308" y="1850779"/>
            <a:ext cx="11086692" cy="4140118"/>
          </a:xfrm>
        </p:spPr>
        <p:txBody>
          <a:bodyPr vert="horz" lIns="91440" tIns="45720" rIns="91440" bIns="45720" rtlCol="0" anchor="t">
            <a:normAutofit/>
          </a:bodyPr>
          <a:lstStyle/>
          <a:p>
            <a:pPr>
              <a:defRPr/>
            </a:pPr>
            <a:endParaRPr lang="en-US" altLang="en-US"/>
          </a:p>
          <a:p>
            <a:pPr>
              <a:defRPr/>
            </a:pPr>
            <a:r>
              <a:rPr lang="en-US" altLang="en-US"/>
              <a:t>Board Policy 7310 - IVC Nepotism Policy </a:t>
            </a:r>
            <a:endParaRPr lang="en-US" altLang="en-US">
              <a:cs typeface="Calibri"/>
            </a:endParaRPr>
          </a:p>
          <a:p>
            <a:pPr>
              <a:defRPr/>
            </a:pPr>
            <a:r>
              <a:rPr lang="en-US" altLang="en-US"/>
              <a:t>Potential Conflicts of Interest</a:t>
            </a:r>
          </a:p>
          <a:p>
            <a:pPr>
              <a:defRPr/>
            </a:pPr>
            <a:r>
              <a:rPr lang="en-US" altLang="en-US"/>
              <a:t>Recognize Potential Biases or Conflicts of Interest</a:t>
            </a:r>
          </a:p>
          <a:p>
            <a:pPr lvl="1">
              <a:defRPr/>
            </a:pPr>
            <a:r>
              <a:rPr lang="en-US" altLang="en-US"/>
              <a:t>Never share personal experiences</a:t>
            </a:r>
          </a:p>
          <a:p>
            <a:pPr lvl="1">
              <a:defRPr/>
            </a:pPr>
            <a:r>
              <a:rPr lang="en-US" altLang="en-US"/>
              <a:t>Remove yourself from the screening committee</a:t>
            </a:r>
          </a:p>
          <a:p>
            <a:pPr lvl="1">
              <a:defRPr/>
            </a:pPr>
            <a:r>
              <a:rPr lang="en-US" altLang="en-US"/>
              <a:t>Cannot serve dual roles</a:t>
            </a:r>
          </a:p>
          <a:p>
            <a:pPr lvl="2">
              <a:defRPr/>
            </a:pPr>
            <a:r>
              <a:rPr lang="en-US" altLang="en-US"/>
              <a:t>reference &amp; screening committee member</a:t>
            </a:r>
          </a:p>
          <a:p>
            <a:pPr>
              <a:defRPr/>
            </a:pPr>
            <a:r>
              <a:rPr lang="en-US" altLang="en-US"/>
              <a:t>Not Revealing a Conflict of Interest</a:t>
            </a:r>
            <a:endParaRPr lang="en-US" altLang="en-US">
              <a:cs typeface="Calibri"/>
            </a:endParaRPr>
          </a:p>
          <a:p>
            <a:pPr>
              <a:defRPr/>
            </a:pPr>
            <a:endParaRPr lang="en-US" altLang="en-US"/>
          </a:p>
          <a:p>
            <a:pPr marL="0" indent="0">
              <a:buNone/>
            </a:pPr>
            <a:endParaRPr lang="en-US"/>
          </a:p>
        </p:txBody>
      </p:sp>
      <p:pic>
        <p:nvPicPr>
          <p:cNvPr id="1030" name="Picture 6" descr="How to Resolve a Workplace Conflict - Life Palette"/>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9783" b="89855" l="9939" r="100000"/>
                    </a14:imgEffect>
                  </a14:imgLayer>
                </a14:imgProps>
              </a:ext>
              <a:ext uri="{28A0092B-C50C-407E-A947-70E740481C1C}">
                <a14:useLocalDpi xmlns:a14="http://schemas.microsoft.com/office/drawing/2010/main" val="0"/>
              </a:ext>
            </a:extLst>
          </a:blip>
          <a:srcRect l="46947"/>
          <a:stretch/>
        </p:blipFill>
        <p:spPr bwMode="auto">
          <a:xfrm>
            <a:off x="8803103" y="-110457"/>
            <a:ext cx="3304841" cy="26289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OGE Calls Attention to Conflict of Interest Restrictions"/>
          <p:cNvPicPr>
            <a:picLocks noChangeAspect="1" noChangeArrowheads="1"/>
          </p:cNvPicPr>
          <p:nvPr/>
        </p:nvPicPr>
        <p:blipFill rotWithShape="1">
          <a:blip r:embed="rId7">
            <a:extLst>
              <a:ext uri="{28A0092B-C50C-407E-A947-70E740481C1C}">
                <a14:useLocalDpi xmlns:a14="http://schemas.microsoft.com/office/drawing/2010/main" val="0"/>
              </a:ext>
            </a:extLst>
          </a:blip>
          <a:srcRect l="55782" t="19020"/>
          <a:stretch/>
        </p:blipFill>
        <p:spPr bwMode="auto">
          <a:xfrm>
            <a:off x="8229053" y="2069649"/>
            <a:ext cx="3200947" cy="3702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8388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backgroundRemoval t="3261" b="100000" l="0" r="99123">
                        <a14:foregroundMark x1="34064" y1="20652" x2="34064" y2="20652"/>
                        <a14:foregroundMark x1="24123" y1="9783" x2="24123" y2="9783"/>
                        <a14:foregroundMark x1="12573" y1="22011" x2="12573" y2="22011"/>
                        <a14:foregroundMark x1="15497" y1="30435" x2="15497" y2="30435"/>
                        <a14:foregroundMark x1="17982" y1="35326" x2="17982" y2="35326"/>
                        <a14:foregroundMark x1="24708" y1="14946" x2="24708" y2="14946"/>
                        <a14:foregroundMark x1="27778" y1="25000" x2="27778" y2="25000"/>
                        <a14:foregroundMark x1="31725" y1="27717" x2="30994" y2="26630"/>
                        <a14:foregroundMark x1="30556" y1="14946" x2="30556" y2="14946"/>
                        <a14:foregroundMark x1="34211" y1="9239" x2="34211" y2="9239"/>
                        <a14:foregroundMark x1="37135" y1="13315" x2="37427" y2="13315"/>
                        <a14:foregroundMark x1="35965" y1="23913" x2="35965" y2="23913"/>
                        <a14:foregroundMark x1="39474" y1="32609" x2="39474" y2="32609"/>
                        <a14:foregroundMark x1="36696" y1="50000" x2="36696" y2="50000"/>
                        <a14:foregroundMark x1="34795" y1="58696" x2="34503" y2="58696"/>
                        <a14:foregroundMark x1="25877" y1="66576" x2="25877" y2="66576"/>
                        <a14:foregroundMark x1="33187" y1="51359" x2="33187" y2="51359"/>
                        <a14:foregroundMark x1="36404" y1="39130" x2="36404" y2="39130"/>
                        <a14:foregroundMark x1="39474" y1="45924" x2="39620" y2="49185"/>
                        <a14:foregroundMark x1="41082" y1="52446" x2="41082" y2="52446"/>
                        <a14:foregroundMark x1="38158" y1="59239" x2="38158" y2="59239"/>
                        <a14:foregroundMark x1="36696" y1="63315" x2="36696" y2="63315"/>
                        <a14:foregroundMark x1="36404" y1="65217" x2="35526" y2="65489"/>
                        <a14:foregroundMark x1="31725" y1="70652" x2="31725" y2="70652"/>
                        <a14:foregroundMark x1="26316" y1="78804" x2="26316" y2="78804"/>
                        <a14:foregroundMark x1="22953" y1="80707" x2="22953" y2="80707"/>
                        <a14:foregroundMark x1="20029" y1="68478" x2="20029" y2="68478"/>
                        <a14:foregroundMark x1="18421" y1="61957" x2="18421" y2="61957"/>
                        <a14:foregroundMark x1="15351" y1="57880" x2="15351" y2="57880"/>
                        <a14:foregroundMark x1="18421" y1="82609" x2="18421" y2="82609"/>
                        <a14:foregroundMark x1="16520" y1="76087" x2="16520" y2="76087"/>
                        <a14:foregroundMark x1="16228" y1="88043" x2="16228" y2="88043"/>
                        <a14:foregroundMark x1="15351" y1="90217" x2="15351" y2="90217"/>
                        <a14:foregroundMark x1="26170" y1="85870" x2="26170" y2="85870"/>
                        <a14:foregroundMark x1="14035" y1="78804" x2="14035" y2="78804"/>
                        <a14:foregroundMark x1="13596" y1="66576" x2="13596" y2="66576"/>
                        <a14:foregroundMark x1="13012" y1="87500" x2="13012" y2="87500"/>
                      </a14:backgroundRemoval>
                    </a14:imgEffect>
                  </a14:imgLayer>
                </a14:imgProps>
              </a:ext>
            </a:extLst>
          </a:blip>
          <a:srcRect l="51821"/>
          <a:stretch/>
        </p:blipFill>
        <p:spPr>
          <a:xfrm>
            <a:off x="6770607" y="2540446"/>
            <a:ext cx="3607794" cy="4028796"/>
          </a:xfrm>
          <a:prstGeom prst="rect">
            <a:avLst/>
          </a:prstGeom>
        </p:spPr>
      </p:pic>
      <p:pic>
        <p:nvPicPr>
          <p:cNvPr id="5" name="Picture 4"/>
          <p:cNvPicPr>
            <a:picLocks noChangeAspect="1"/>
          </p:cNvPicPr>
          <p:nvPr/>
        </p:nvPicPr>
        <p:blipFill rotWithShape="1">
          <a:blip r:embed="rId3">
            <a:extLst>
              <a:ext uri="{BEBA8EAE-BF5A-486C-A8C5-ECC9F3942E4B}">
                <a14:imgProps xmlns:a14="http://schemas.microsoft.com/office/drawing/2010/main">
                  <a14:imgLayer r:embed="rId4">
                    <a14:imgEffect>
                      <a14:backgroundRemoval t="3261" b="100000" l="0" r="99123">
                        <a14:foregroundMark x1="34064" y1="20652" x2="34064" y2="20652"/>
                        <a14:foregroundMark x1="24123" y1="9783" x2="24123" y2="9783"/>
                        <a14:foregroundMark x1="12573" y1="22011" x2="12573" y2="22011"/>
                        <a14:foregroundMark x1="15497" y1="30435" x2="15497" y2="30435"/>
                        <a14:foregroundMark x1="17982" y1="35326" x2="17982" y2="35326"/>
                        <a14:foregroundMark x1="24708" y1="14946" x2="24708" y2="14946"/>
                        <a14:foregroundMark x1="27778" y1="25000" x2="27778" y2="25000"/>
                        <a14:foregroundMark x1="31725" y1="27717" x2="30994" y2="26630"/>
                        <a14:foregroundMark x1="30556" y1="14946" x2="30556" y2="14946"/>
                        <a14:foregroundMark x1="34211" y1="9239" x2="34211" y2="9239"/>
                        <a14:foregroundMark x1="37135" y1="13315" x2="37427" y2="13315"/>
                        <a14:foregroundMark x1="35965" y1="23913" x2="35965" y2="23913"/>
                        <a14:foregroundMark x1="39474" y1="32609" x2="39474" y2="32609"/>
                        <a14:foregroundMark x1="36696" y1="50000" x2="36696" y2="50000"/>
                        <a14:foregroundMark x1="34795" y1="58696" x2="34503" y2="58696"/>
                        <a14:foregroundMark x1="25877" y1="66576" x2="25877" y2="66576"/>
                        <a14:foregroundMark x1="33187" y1="51359" x2="33187" y2="51359"/>
                        <a14:foregroundMark x1="36404" y1="39130" x2="36404" y2="39130"/>
                        <a14:foregroundMark x1="39474" y1="45924" x2="39620" y2="49185"/>
                        <a14:foregroundMark x1="41082" y1="52446" x2="41082" y2="52446"/>
                        <a14:foregroundMark x1="38158" y1="59239" x2="38158" y2="59239"/>
                        <a14:foregroundMark x1="36696" y1="63315" x2="36696" y2="63315"/>
                        <a14:foregroundMark x1="36404" y1="65217" x2="35526" y2="65489"/>
                        <a14:foregroundMark x1="31725" y1="70652" x2="31725" y2="70652"/>
                        <a14:foregroundMark x1="26316" y1="78804" x2="26316" y2="78804"/>
                        <a14:foregroundMark x1="22953" y1="80707" x2="22953" y2="80707"/>
                        <a14:foregroundMark x1="20029" y1="68478" x2="20029" y2="68478"/>
                        <a14:foregroundMark x1="18421" y1="61957" x2="18421" y2="61957"/>
                        <a14:foregroundMark x1="15351" y1="57880" x2="15351" y2="57880"/>
                        <a14:foregroundMark x1="18421" y1="82609" x2="18421" y2="82609"/>
                        <a14:foregroundMark x1="16520" y1="76087" x2="16520" y2="76087"/>
                        <a14:foregroundMark x1="16228" y1="88043" x2="16228" y2="88043"/>
                        <a14:foregroundMark x1="15351" y1="90217" x2="15351" y2="90217"/>
                        <a14:foregroundMark x1="26170" y1="85870" x2="26170" y2="85870"/>
                        <a14:foregroundMark x1="14035" y1="78804" x2="14035" y2="78804"/>
                        <a14:foregroundMark x1="13596" y1="66576" x2="13596" y2="66576"/>
                        <a14:foregroundMark x1="13012" y1="87500" x2="13012" y2="87500"/>
                      </a14:backgroundRemoval>
                    </a14:imgEffect>
                  </a14:imgLayer>
                </a14:imgProps>
              </a:ext>
            </a:extLst>
          </a:blip>
          <a:srcRect r="50857"/>
          <a:stretch/>
        </p:blipFill>
        <p:spPr>
          <a:xfrm>
            <a:off x="1361247" y="2540446"/>
            <a:ext cx="3679985" cy="4028796"/>
          </a:xfrm>
          <a:prstGeom prst="rect">
            <a:avLst/>
          </a:prstGeom>
        </p:spPr>
      </p:pic>
      <p:sp>
        <p:nvSpPr>
          <p:cNvPr id="6" name="TextBox 5"/>
          <p:cNvSpPr txBox="1"/>
          <p:nvPr/>
        </p:nvSpPr>
        <p:spPr>
          <a:xfrm>
            <a:off x="4296213" y="3225601"/>
            <a:ext cx="3192379" cy="2215991"/>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a:t>Five</a:t>
            </a:r>
          </a:p>
          <a:p>
            <a:pPr algn="ctr"/>
            <a:r>
              <a:rPr lang="en-US" sz="4500"/>
              <a:t>Categories of Bias</a:t>
            </a:r>
          </a:p>
        </p:txBody>
      </p:sp>
      <p:grpSp>
        <p:nvGrpSpPr>
          <p:cNvPr id="12" name="Group 11"/>
          <p:cNvGrpSpPr/>
          <p:nvPr/>
        </p:nvGrpSpPr>
        <p:grpSpPr>
          <a:xfrm>
            <a:off x="91123" y="3452641"/>
            <a:ext cx="810873" cy="786384"/>
            <a:chOff x="825421" y="2006432"/>
            <a:chExt cx="810873" cy="786384"/>
          </a:xfrm>
        </p:grpSpPr>
        <p:sp>
          <p:nvSpPr>
            <p:cNvPr id="8" name="Oval 7"/>
            <p:cNvSpPr/>
            <p:nvPr/>
          </p:nvSpPr>
          <p:spPr>
            <a:xfrm>
              <a:off x="825422" y="2006432"/>
              <a:ext cx="786063" cy="786384"/>
            </a:xfrm>
            <a:prstGeom prst="ellipse">
              <a:avLst/>
            </a:prstGeom>
            <a:solidFill>
              <a:srgbClr val="F7B543"/>
            </a:solidFill>
            <a:ln>
              <a:solidFill>
                <a:srgbClr val="F7B5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25421" y="2062500"/>
              <a:ext cx="810873" cy="707886"/>
            </a:xfrm>
            <a:prstGeom prst="rect">
              <a:avLst/>
            </a:prstGeom>
            <a:noFill/>
          </p:spPr>
          <p:txBody>
            <a:bodyPr wrap="square" rtlCol="0">
              <a:spAutoFit/>
            </a:bodyPr>
            <a:lstStyle/>
            <a:p>
              <a:pPr algn="ctr"/>
              <a:r>
                <a:rPr lang="en-US" sz="4000">
                  <a:solidFill>
                    <a:schemeClr val="bg1"/>
                  </a:solidFill>
                </a:rPr>
                <a:t>1</a:t>
              </a:r>
            </a:p>
          </p:txBody>
        </p:sp>
      </p:grpSp>
      <p:sp>
        <p:nvSpPr>
          <p:cNvPr id="7" name="TextBox 6"/>
          <p:cNvSpPr txBox="1"/>
          <p:nvPr/>
        </p:nvSpPr>
        <p:spPr>
          <a:xfrm>
            <a:off x="617621" y="3694913"/>
            <a:ext cx="2181726" cy="1446550"/>
          </a:xfrm>
          <a:prstGeom prst="rect">
            <a:avLst/>
          </a:prstGeom>
          <a:noFill/>
        </p:spPr>
        <p:txBody>
          <a:bodyPr wrap="square" rtlCol="0">
            <a:spAutoFit/>
          </a:bodyPr>
          <a:lstStyle/>
          <a:p>
            <a:pPr lvl="0"/>
            <a:r>
              <a:rPr lang="en-US" sz="2400" b="1"/>
              <a:t>Similarity</a:t>
            </a:r>
          </a:p>
          <a:p>
            <a:r>
              <a:rPr lang="en-US" sz="2000"/>
              <a:t>People like me are better</a:t>
            </a:r>
          </a:p>
          <a:p>
            <a:endParaRPr lang="en-US" sz="2400"/>
          </a:p>
        </p:txBody>
      </p:sp>
      <p:sp>
        <p:nvSpPr>
          <p:cNvPr id="10" name="Oval 9"/>
          <p:cNvSpPr/>
          <p:nvPr/>
        </p:nvSpPr>
        <p:spPr>
          <a:xfrm>
            <a:off x="512601" y="1214673"/>
            <a:ext cx="786063" cy="786384"/>
          </a:xfrm>
          <a:prstGeom prst="ellipse">
            <a:avLst/>
          </a:prstGeom>
          <a:solidFill>
            <a:srgbClr val="F7B543"/>
          </a:solidFill>
          <a:ln>
            <a:solidFill>
              <a:srgbClr val="F7B5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12600" y="1254699"/>
            <a:ext cx="810873" cy="707886"/>
          </a:xfrm>
          <a:prstGeom prst="rect">
            <a:avLst/>
          </a:prstGeom>
          <a:noFill/>
        </p:spPr>
        <p:txBody>
          <a:bodyPr wrap="square" rtlCol="0">
            <a:spAutoFit/>
          </a:bodyPr>
          <a:lstStyle/>
          <a:p>
            <a:pPr algn="ctr"/>
            <a:r>
              <a:rPr lang="en-US" sz="4000" dirty="0">
                <a:solidFill>
                  <a:schemeClr val="bg1"/>
                </a:solidFill>
              </a:rPr>
              <a:t>2</a:t>
            </a:r>
          </a:p>
        </p:txBody>
      </p:sp>
      <p:sp>
        <p:nvSpPr>
          <p:cNvPr id="13" name="Rectangle 12"/>
          <p:cNvSpPr/>
          <p:nvPr/>
        </p:nvSpPr>
        <p:spPr>
          <a:xfrm>
            <a:off x="1291455" y="1177017"/>
            <a:ext cx="3299745" cy="1384995"/>
          </a:xfrm>
          <a:prstGeom prst="rect">
            <a:avLst/>
          </a:prstGeom>
        </p:spPr>
        <p:txBody>
          <a:bodyPr wrap="square">
            <a:spAutoFit/>
          </a:bodyPr>
          <a:lstStyle/>
          <a:p>
            <a:pPr lvl="0"/>
            <a:r>
              <a:rPr lang="en-US" sz="2400" b="1" dirty="0"/>
              <a:t>Expedience</a:t>
            </a:r>
          </a:p>
          <a:p>
            <a:r>
              <a:rPr lang="en-US" sz="2000" dirty="0">
                <a:ln w="0"/>
              </a:rPr>
              <a:t>Make snap judgements; if it feels familiar and easy it must be true</a:t>
            </a:r>
          </a:p>
        </p:txBody>
      </p:sp>
      <p:grpSp>
        <p:nvGrpSpPr>
          <p:cNvPr id="27" name="Group 26"/>
          <p:cNvGrpSpPr/>
          <p:nvPr/>
        </p:nvGrpSpPr>
        <p:grpSpPr>
          <a:xfrm>
            <a:off x="4787825" y="533001"/>
            <a:ext cx="2695501" cy="1554221"/>
            <a:chOff x="4434895" y="324455"/>
            <a:chExt cx="2695501" cy="1554221"/>
          </a:xfrm>
        </p:grpSpPr>
        <p:sp>
          <p:nvSpPr>
            <p:cNvPr id="14" name="Oval 13"/>
            <p:cNvSpPr/>
            <p:nvPr/>
          </p:nvSpPr>
          <p:spPr>
            <a:xfrm>
              <a:off x="4434896" y="324455"/>
              <a:ext cx="786063" cy="786384"/>
            </a:xfrm>
            <a:prstGeom prst="ellipse">
              <a:avLst/>
            </a:prstGeom>
            <a:solidFill>
              <a:srgbClr val="F7B543"/>
            </a:solidFill>
            <a:ln>
              <a:solidFill>
                <a:srgbClr val="F7B5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434895" y="364481"/>
              <a:ext cx="810873" cy="707886"/>
            </a:xfrm>
            <a:prstGeom prst="rect">
              <a:avLst/>
            </a:prstGeom>
            <a:noFill/>
          </p:spPr>
          <p:txBody>
            <a:bodyPr wrap="square" rtlCol="0">
              <a:spAutoFit/>
            </a:bodyPr>
            <a:lstStyle/>
            <a:p>
              <a:pPr algn="ctr"/>
              <a:r>
                <a:rPr lang="en-US" sz="4000">
                  <a:solidFill>
                    <a:schemeClr val="bg1"/>
                  </a:solidFill>
                </a:rPr>
                <a:t>3</a:t>
              </a:r>
            </a:p>
          </p:txBody>
        </p:sp>
        <p:sp>
          <p:nvSpPr>
            <p:cNvPr id="16" name="Rectangle 15"/>
            <p:cNvSpPr/>
            <p:nvPr/>
          </p:nvSpPr>
          <p:spPr>
            <a:xfrm>
              <a:off x="4944980" y="493681"/>
              <a:ext cx="2185416" cy="1384995"/>
            </a:xfrm>
            <a:prstGeom prst="rect">
              <a:avLst/>
            </a:prstGeom>
          </p:spPr>
          <p:txBody>
            <a:bodyPr>
              <a:spAutoFit/>
            </a:bodyPr>
            <a:lstStyle/>
            <a:p>
              <a:pPr lvl="0"/>
              <a:r>
                <a:rPr lang="en-US" sz="2400" b="1"/>
                <a:t>Experience</a:t>
              </a:r>
            </a:p>
            <a:p>
              <a:r>
                <a:rPr lang="en-US" sz="2000">
                  <a:ln w="0"/>
                </a:rPr>
                <a:t>Experience:</a:t>
              </a:r>
            </a:p>
            <a:p>
              <a:r>
                <a:rPr lang="en-US" sz="2000">
                  <a:ln w="0"/>
                </a:rPr>
                <a:t>My perceptions are accurate</a:t>
              </a:r>
            </a:p>
          </p:txBody>
        </p:sp>
      </p:grpSp>
      <p:grpSp>
        <p:nvGrpSpPr>
          <p:cNvPr id="28" name="Group 27"/>
          <p:cNvGrpSpPr/>
          <p:nvPr/>
        </p:nvGrpSpPr>
        <p:grpSpPr>
          <a:xfrm>
            <a:off x="9245850" y="1214673"/>
            <a:ext cx="2695501" cy="1246444"/>
            <a:chOff x="4434895" y="324455"/>
            <a:chExt cx="2695501" cy="1246444"/>
          </a:xfrm>
        </p:grpSpPr>
        <p:sp>
          <p:nvSpPr>
            <p:cNvPr id="29" name="Oval 28"/>
            <p:cNvSpPr/>
            <p:nvPr/>
          </p:nvSpPr>
          <p:spPr>
            <a:xfrm>
              <a:off x="4434896" y="324455"/>
              <a:ext cx="786063" cy="786384"/>
            </a:xfrm>
            <a:prstGeom prst="ellipse">
              <a:avLst/>
            </a:prstGeom>
            <a:solidFill>
              <a:srgbClr val="F7B543"/>
            </a:solidFill>
            <a:ln>
              <a:solidFill>
                <a:srgbClr val="F7B5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4434895" y="364481"/>
              <a:ext cx="810873" cy="707886"/>
            </a:xfrm>
            <a:prstGeom prst="rect">
              <a:avLst/>
            </a:prstGeom>
            <a:noFill/>
          </p:spPr>
          <p:txBody>
            <a:bodyPr wrap="square" rtlCol="0">
              <a:spAutoFit/>
            </a:bodyPr>
            <a:lstStyle/>
            <a:p>
              <a:pPr algn="ctr"/>
              <a:r>
                <a:rPr lang="en-US" sz="4000">
                  <a:solidFill>
                    <a:schemeClr val="bg1"/>
                  </a:solidFill>
                </a:rPr>
                <a:t>4</a:t>
              </a:r>
            </a:p>
          </p:txBody>
        </p:sp>
        <p:sp>
          <p:nvSpPr>
            <p:cNvPr id="31" name="Rectangle 30"/>
            <p:cNvSpPr/>
            <p:nvPr/>
          </p:nvSpPr>
          <p:spPr>
            <a:xfrm>
              <a:off x="4944980" y="493681"/>
              <a:ext cx="2185416" cy="1077218"/>
            </a:xfrm>
            <a:prstGeom prst="rect">
              <a:avLst/>
            </a:prstGeom>
          </p:spPr>
          <p:txBody>
            <a:bodyPr>
              <a:spAutoFit/>
            </a:bodyPr>
            <a:lstStyle/>
            <a:p>
              <a:pPr lvl="0"/>
              <a:r>
                <a:rPr lang="en-US" sz="2400" b="1"/>
                <a:t>Distance</a:t>
              </a:r>
              <a:endParaRPr lang="en-US" sz="2000">
                <a:ln w="0"/>
              </a:endParaRPr>
            </a:p>
            <a:p>
              <a:r>
                <a:rPr lang="en-US" sz="2000">
                  <a:ln w="0"/>
                </a:rPr>
                <a:t>Closer is better than distant</a:t>
              </a:r>
            </a:p>
          </p:txBody>
        </p:sp>
      </p:grpSp>
      <p:grpSp>
        <p:nvGrpSpPr>
          <p:cNvPr id="32" name="Group 31"/>
          <p:cNvGrpSpPr/>
          <p:nvPr/>
        </p:nvGrpSpPr>
        <p:grpSpPr>
          <a:xfrm>
            <a:off x="9638882" y="3428499"/>
            <a:ext cx="2695501" cy="1554221"/>
            <a:chOff x="4434895" y="324455"/>
            <a:chExt cx="2695501" cy="1554221"/>
          </a:xfrm>
        </p:grpSpPr>
        <p:sp>
          <p:nvSpPr>
            <p:cNvPr id="33" name="Oval 32"/>
            <p:cNvSpPr/>
            <p:nvPr/>
          </p:nvSpPr>
          <p:spPr>
            <a:xfrm>
              <a:off x="4434896" y="324455"/>
              <a:ext cx="786063" cy="786384"/>
            </a:xfrm>
            <a:prstGeom prst="ellipse">
              <a:avLst/>
            </a:prstGeom>
            <a:solidFill>
              <a:srgbClr val="F7B543"/>
            </a:solidFill>
            <a:ln>
              <a:solidFill>
                <a:srgbClr val="F7B5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4434895" y="364481"/>
              <a:ext cx="810873" cy="707886"/>
            </a:xfrm>
            <a:prstGeom prst="rect">
              <a:avLst/>
            </a:prstGeom>
            <a:noFill/>
          </p:spPr>
          <p:txBody>
            <a:bodyPr wrap="square" rtlCol="0">
              <a:spAutoFit/>
            </a:bodyPr>
            <a:lstStyle/>
            <a:p>
              <a:pPr algn="ctr"/>
              <a:r>
                <a:rPr lang="en-US" sz="4000">
                  <a:solidFill>
                    <a:schemeClr val="bg1"/>
                  </a:solidFill>
                </a:rPr>
                <a:t>5</a:t>
              </a:r>
            </a:p>
          </p:txBody>
        </p:sp>
        <p:sp>
          <p:nvSpPr>
            <p:cNvPr id="35" name="Rectangle 34"/>
            <p:cNvSpPr/>
            <p:nvPr/>
          </p:nvSpPr>
          <p:spPr>
            <a:xfrm>
              <a:off x="4944980" y="493681"/>
              <a:ext cx="2185416" cy="1384995"/>
            </a:xfrm>
            <a:prstGeom prst="rect">
              <a:avLst/>
            </a:prstGeom>
          </p:spPr>
          <p:txBody>
            <a:bodyPr>
              <a:spAutoFit/>
            </a:bodyPr>
            <a:lstStyle/>
            <a:p>
              <a:pPr lvl="0"/>
              <a:r>
                <a:rPr lang="en-US" sz="2400" b="1" dirty="0"/>
                <a:t>Safety:</a:t>
              </a:r>
              <a:endParaRPr lang="en-US" sz="2000" dirty="0">
                <a:ln w="0"/>
              </a:endParaRPr>
            </a:p>
            <a:p>
              <a:r>
                <a:rPr lang="en-US" sz="2000" dirty="0">
                  <a:ln w="0"/>
                </a:rPr>
                <a:t>Bad is stronger than good</a:t>
              </a:r>
            </a:p>
            <a:p>
              <a:endParaRPr lang="en-US" sz="2000" dirty="0">
                <a:ln w="0"/>
              </a:endParaRPr>
            </a:p>
          </p:txBody>
        </p:sp>
      </p:grpSp>
      <p:cxnSp>
        <p:nvCxnSpPr>
          <p:cNvPr id="39" name="Elbow Connector 38"/>
          <p:cNvCxnSpPr/>
          <p:nvPr/>
        </p:nvCxnSpPr>
        <p:spPr>
          <a:xfrm>
            <a:off x="877187" y="4764505"/>
            <a:ext cx="1408760" cy="473728"/>
          </a:xfrm>
          <a:prstGeom prst="bentConnector3">
            <a:avLst>
              <a:gd name="adj1" fmla="val 50000"/>
            </a:avLst>
          </a:prstGeom>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42" name="Elbow Connector 41"/>
          <p:cNvCxnSpPr/>
          <p:nvPr/>
        </p:nvCxnSpPr>
        <p:spPr>
          <a:xfrm rot="16200000" flipH="1">
            <a:off x="1651781" y="2454768"/>
            <a:ext cx="677075" cy="654892"/>
          </a:xfrm>
          <a:prstGeom prst="bentConnector3">
            <a:avLst>
              <a:gd name="adj1" fmla="val 50000"/>
            </a:avLst>
          </a:prstGeom>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48" name="Elbow Connector 47"/>
          <p:cNvCxnSpPr/>
          <p:nvPr/>
        </p:nvCxnSpPr>
        <p:spPr>
          <a:xfrm rot="10800000" flipV="1">
            <a:off x="9656651" y="2387647"/>
            <a:ext cx="782426" cy="726536"/>
          </a:xfrm>
          <a:prstGeom prst="bentConnector3">
            <a:avLst>
              <a:gd name="adj1" fmla="val 793"/>
            </a:avLst>
          </a:prstGeom>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50" name="Elbow Connector 49"/>
          <p:cNvCxnSpPr/>
          <p:nvPr/>
        </p:nvCxnSpPr>
        <p:spPr>
          <a:xfrm rot="10800000" flipV="1">
            <a:off x="9638883" y="4644873"/>
            <a:ext cx="1209763" cy="537392"/>
          </a:xfrm>
          <a:prstGeom prst="bentConnector3">
            <a:avLst>
              <a:gd name="adj1" fmla="val 50000"/>
            </a:avLst>
          </a:prstGeom>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56" name="Straight Connector 55"/>
          <p:cNvCxnSpPr/>
          <p:nvPr/>
        </p:nvCxnSpPr>
        <p:spPr>
          <a:xfrm>
            <a:off x="6318070" y="2071180"/>
            <a:ext cx="0" cy="453224"/>
          </a:xfrm>
          <a:prstGeom prst="line">
            <a:avLst/>
          </a:prstGeom>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grpSp>
        <p:nvGrpSpPr>
          <p:cNvPr id="23" name="Group 22">
            <a:extLst>
              <a:ext uri="{FF2B5EF4-FFF2-40B4-BE49-F238E27FC236}">
                <a16:creationId xmlns:a16="http://schemas.microsoft.com/office/drawing/2014/main" id="{21405320-7528-4F20-8A08-C83C4CA23E22}"/>
              </a:ext>
            </a:extLst>
          </p:cNvPr>
          <p:cNvGrpSpPr/>
          <p:nvPr/>
        </p:nvGrpSpPr>
        <p:grpSpPr>
          <a:xfrm>
            <a:off x="2262913" y="2241770"/>
            <a:ext cx="8074897" cy="4050930"/>
            <a:chOff x="-11672415" y="2297792"/>
            <a:chExt cx="7469055" cy="3657600"/>
          </a:xfrm>
          <a:effectLst>
            <a:outerShdw blurRad="50800" dist="38100" dir="8100000" algn="tr" rotWithShape="0">
              <a:prstClr val="black">
                <a:alpha val="40000"/>
              </a:prstClr>
            </a:outerShdw>
          </a:effectLst>
        </p:grpSpPr>
        <p:sp>
          <p:nvSpPr>
            <p:cNvPr id="22" name="Rectangle: Rounded Corners 21">
              <a:extLst>
                <a:ext uri="{FF2B5EF4-FFF2-40B4-BE49-F238E27FC236}">
                  <a16:creationId xmlns:a16="http://schemas.microsoft.com/office/drawing/2014/main" id="{7FD2FCB0-DC37-4687-8AF9-E4F5B859B00F}"/>
                </a:ext>
              </a:extLst>
            </p:cNvPr>
            <p:cNvSpPr/>
            <p:nvPr/>
          </p:nvSpPr>
          <p:spPr>
            <a:xfrm>
              <a:off x="-11672415" y="2297792"/>
              <a:ext cx="7469055" cy="3657600"/>
            </a:xfrm>
            <a:prstGeom prst="roundRect">
              <a:avLst>
                <a:gd name="adj" fmla="val 10417"/>
              </a:avLst>
            </a:prstGeom>
            <a:solidFill>
              <a:schemeClr val="bg1">
                <a:lumMod val="6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C9CC36F1-7424-4590-8D30-F25056E0F80C}"/>
                </a:ext>
              </a:extLst>
            </p:cNvPr>
            <p:cNvGrpSpPr/>
            <p:nvPr/>
          </p:nvGrpSpPr>
          <p:grpSpPr>
            <a:xfrm>
              <a:off x="-11466459" y="2456909"/>
              <a:ext cx="7080665" cy="2535542"/>
              <a:chOff x="5642557" y="2045421"/>
              <a:chExt cx="7080665" cy="2535542"/>
            </a:xfrm>
          </p:grpSpPr>
          <p:sp>
            <p:nvSpPr>
              <p:cNvPr id="3" name="TextBox 2">
                <a:extLst>
                  <a:ext uri="{FF2B5EF4-FFF2-40B4-BE49-F238E27FC236}">
                    <a16:creationId xmlns:a16="http://schemas.microsoft.com/office/drawing/2014/main" id="{9D285827-68A3-481C-B743-9AA4E548CF1D}"/>
                  </a:ext>
                </a:extLst>
              </p:cNvPr>
              <p:cNvSpPr txBox="1"/>
              <p:nvPr/>
            </p:nvSpPr>
            <p:spPr>
              <a:xfrm>
                <a:off x="5642557" y="2765081"/>
                <a:ext cx="7080665" cy="1815882"/>
              </a:xfrm>
              <a:prstGeom prst="rect">
                <a:avLst/>
              </a:prstGeom>
              <a:noFill/>
              <a:ln>
                <a:noFill/>
              </a:ln>
              <a:scene3d>
                <a:camera prst="orthographicFront"/>
                <a:lightRig rig="threePt" dir="t"/>
              </a:scene3d>
              <a:sp3d>
                <a:bevelT/>
              </a:sp3d>
            </p:spPr>
            <p:txBody>
              <a:bodyPr wrap="square" rtlCol="0">
                <a:spAutoFit/>
              </a:bodyPr>
              <a:lstStyle/>
              <a:p>
                <a:r>
                  <a:rPr lang="en-US" sz="2800" b="1"/>
                  <a:t>Example:</a:t>
                </a:r>
              </a:p>
              <a:p>
                <a:r>
                  <a:rPr lang="en-US" sz="2800"/>
                  <a:t>Finding out someone went to the same college as you, and you  perceive them as being better suited for a position. </a:t>
                </a:r>
              </a:p>
            </p:txBody>
          </p:sp>
          <p:sp>
            <p:nvSpPr>
              <p:cNvPr id="19" name="TextBox 18">
                <a:extLst>
                  <a:ext uri="{FF2B5EF4-FFF2-40B4-BE49-F238E27FC236}">
                    <a16:creationId xmlns:a16="http://schemas.microsoft.com/office/drawing/2014/main" id="{10125FC6-B2A5-460C-83AE-D3C1117CC46B}"/>
                  </a:ext>
                </a:extLst>
              </p:cNvPr>
              <p:cNvSpPr txBox="1"/>
              <p:nvPr/>
            </p:nvSpPr>
            <p:spPr>
              <a:xfrm>
                <a:off x="5642558" y="2045421"/>
                <a:ext cx="5991711" cy="646331"/>
              </a:xfrm>
              <a:prstGeom prst="rect">
                <a:avLst/>
              </a:prstGeom>
              <a:noFill/>
              <a:ln>
                <a:noFill/>
              </a:ln>
              <a:effectLst>
                <a:outerShdw blurRad="50800" dist="38100" dir="8100000" algn="tr" rotWithShape="0">
                  <a:prstClr val="black">
                    <a:alpha val="40000"/>
                  </a:prstClr>
                </a:outerShdw>
              </a:effectLst>
              <a:scene3d>
                <a:camera prst="orthographicFront"/>
                <a:lightRig rig="threePt" dir="t"/>
              </a:scene3d>
              <a:sp3d>
                <a:bevelT/>
              </a:sp3d>
            </p:spPr>
            <p:txBody>
              <a:bodyPr wrap="square" rtlCol="0">
                <a:spAutoFit/>
              </a:bodyPr>
              <a:lstStyle/>
              <a:p>
                <a:r>
                  <a:rPr lang="en-US" sz="3600" b="1"/>
                  <a:t>Similarity </a:t>
                </a:r>
              </a:p>
            </p:txBody>
          </p:sp>
        </p:grpSp>
      </p:grpSp>
      <p:grpSp>
        <p:nvGrpSpPr>
          <p:cNvPr id="24" name="Group 23">
            <a:extLst>
              <a:ext uri="{FF2B5EF4-FFF2-40B4-BE49-F238E27FC236}">
                <a16:creationId xmlns:a16="http://schemas.microsoft.com/office/drawing/2014/main" id="{88069DA4-B5A8-4D9E-84B9-008AF73F3023}"/>
              </a:ext>
            </a:extLst>
          </p:cNvPr>
          <p:cNvGrpSpPr/>
          <p:nvPr/>
        </p:nvGrpSpPr>
        <p:grpSpPr>
          <a:xfrm>
            <a:off x="2262913" y="2241770"/>
            <a:ext cx="8074897" cy="4050930"/>
            <a:chOff x="-11086269" y="-1099272"/>
            <a:chExt cx="8074897" cy="4050930"/>
          </a:xfrm>
        </p:grpSpPr>
        <p:sp>
          <p:nvSpPr>
            <p:cNvPr id="69" name="Rectangle: Rounded Corners 68">
              <a:extLst>
                <a:ext uri="{FF2B5EF4-FFF2-40B4-BE49-F238E27FC236}">
                  <a16:creationId xmlns:a16="http://schemas.microsoft.com/office/drawing/2014/main" id="{99B3D14D-4750-431E-B3A0-7B95D4F63933}"/>
                </a:ext>
              </a:extLst>
            </p:cNvPr>
            <p:cNvSpPr/>
            <p:nvPr/>
          </p:nvSpPr>
          <p:spPr>
            <a:xfrm>
              <a:off x="-11086269" y="-1099272"/>
              <a:ext cx="8074897" cy="4050930"/>
            </a:xfrm>
            <a:prstGeom prst="roundRect">
              <a:avLst>
                <a:gd name="adj" fmla="val 10417"/>
              </a:avLst>
            </a:prstGeom>
            <a:solidFill>
              <a:schemeClr val="bg1">
                <a:lumMod val="6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B035EB59-CF78-436C-9D1E-5B21B9C47225}"/>
                </a:ext>
              </a:extLst>
            </p:cNvPr>
            <p:cNvGrpSpPr/>
            <p:nvPr/>
          </p:nvGrpSpPr>
          <p:grpSpPr>
            <a:xfrm>
              <a:off x="-10784227" y="-882550"/>
              <a:ext cx="7435823" cy="2996275"/>
              <a:chOff x="5642557" y="1956963"/>
              <a:chExt cx="7435823" cy="2996275"/>
            </a:xfrm>
          </p:grpSpPr>
          <p:sp>
            <p:nvSpPr>
              <p:cNvPr id="38" name="TextBox 37">
                <a:extLst>
                  <a:ext uri="{FF2B5EF4-FFF2-40B4-BE49-F238E27FC236}">
                    <a16:creationId xmlns:a16="http://schemas.microsoft.com/office/drawing/2014/main" id="{50B64131-C6D1-4233-83CA-68135493F31A}"/>
                  </a:ext>
                </a:extLst>
              </p:cNvPr>
              <p:cNvSpPr txBox="1"/>
              <p:nvPr/>
            </p:nvSpPr>
            <p:spPr>
              <a:xfrm>
                <a:off x="5642557" y="2706469"/>
                <a:ext cx="7435823" cy="2246769"/>
              </a:xfrm>
              <a:prstGeom prst="rect">
                <a:avLst/>
              </a:prstGeom>
              <a:noFill/>
              <a:ln>
                <a:noFill/>
              </a:ln>
              <a:scene3d>
                <a:camera prst="orthographicFront"/>
                <a:lightRig rig="threePt" dir="t"/>
              </a:scene3d>
              <a:sp3d>
                <a:bevelT/>
              </a:sp3d>
            </p:spPr>
            <p:txBody>
              <a:bodyPr wrap="square" rtlCol="0">
                <a:spAutoFit/>
              </a:bodyPr>
              <a:lstStyle/>
              <a:p>
                <a:r>
                  <a:rPr lang="en-US" sz="2800" b="1"/>
                  <a:t>Example:</a:t>
                </a:r>
              </a:p>
              <a:p>
                <a:r>
                  <a:rPr lang="en-US" sz="2800"/>
                  <a:t>Finding a candidate that worked/attended a prestigious school and because of this favor the candidate and  fail to notice red flags in their application or interview. </a:t>
                </a:r>
              </a:p>
            </p:txBody>
          </p:sp>
          <p:sp>
            <p:nvSpPr>
              <p:cNvPr id="41" name="TextBox 40">
                <a:extLst>
                  <a:ext uri="{FF2B5EF4-FFF2-40B4-BE49-F238E27FC236}">
                    <a16:creationId xmlns:a16="http://schemas.microsoft.com/office/drawing/2014/main" id="{37C02DBC-3AC5-4419-8EA6-D3E2D68597DC}"/>
                  </a:ext>
                </a:extLst>
              </p:cNvPr>
              <p:cNvSpPr txBox="1"/>
              <p:nvPr/>
            </p:nvSpPr>
            <p:spPr>
              <a:xfrm>
                <a:off x="5642558" y="1956963"/>
                <a:ext cx="5991711" cy="646331"/>
              </a:xfrm>
              <a:prstGeom prst="rect">
                <a:avLst/>
              </a:prstGeom>
              <a:noFill/>
              <a:ln>
                <a:noFill/>
              </a:ln>
              <a:effectLst>
                <a:outerShdw blurRad="50800" dist="38100" dir="8100000" algn="tr" rotWithShape="0">
                  <a:prstClr val="black">
                    <a:alpha val="40000"/>
                  </a:prstClr>
                </a:outerShdw>
              </a:effectLst>
              <a:scene3d>
                <a:camera prst="orthographicFront"/>
                <a:lightRig rig="threePt" dir="t"/>
              </a:scene3d>
              <a:sp3d>
                <a:bevelT/>
              </a:sp3d>
            </p:spPr>
            <p:txBody>
              <a:bodyPr wrap="square" rtlCol="0">
                <a:spAutoFit/>
              </a:bodyPr>
              <a:lstStyle/>
              <a:p>
                <a:r>
                  <a:rPr lang="en-US" sz="3600" b="1"/>
                  <a:t>Expedience</a:t>
                </a:r>
              </a:p>
            </p:txBody>
          </p:sp>
        </p:grpSp>
      </p:grpSp>
      <p:grpSp>
        <p:nvGrpSpPr>
          <p:cNvPr id="25" name="Group 24">
            <a:extLst>
              <a:ext uri="{FF2B5EF4-FFF2-40B4-BE49-F238E27FC236}">
                <a16:creationId xmlns:a16="http://schemas.microsoft.com/office/drawing/2014/main" id="{C093F823-DCA3-4EE5-9B69-D7F95E8B9EAF}"/>
              </a:ext>
            </a:extLst>
          </p:cNvPr>
          <p:cNvGrpSpPr/>
          <p:nvPr/>
        </p:nvGrpSpPr>
        <p:grpSpPr>
          <a:xfrm>
            <a:off x="2262913" y="2241770"/>
            <a:ext cx="8074897" cy="4050930"/>
            <a:chOff x="2074070" y="-4171809"/>
            <a:chExt cx="8074897" cy="4050930"/>
          </a:xfrm>
        </p:grpSpPr>
        <p:sp>
          <p:nvSpPr>
            <p:cNvPr id="70" name="Rectangle: Rounded Corners 69">
              <a:extLst>
                <a:ext uri="{FF2B5EF4-FFF2-40B4-BE49-F238E27FC236}">
                  <a16:creationId xmlns:a16="http://schemas.microsoft.com/office/drawing/2014/main" id="{3D7D83A1-7D5C-4801-8FC2-B8A450374155}"/>
                </a:ext>
              </a:extLst>
            </p:cNvPr>
            <p:cNvSpPr/>
            <p:nvPr/>
          </p:nvSpPr>
          <p:spPr>
            <a:xfrm>
              <a:off x="2074070" y="-4171809"/>
              <a:ext cx="8074897" cy="4050930"/>
            </a:xfrm>
            <a:prstGeom prst="roundRect">
              <a:avLst>
                <a:gd name="adj" fmla="val 10417"/>
              </a:avLst>
            </a:prstGeom>
            <a:solidFill>
              <a:schemeClr val="bg1">
                <a:lumMod val="65000"/>
              </a:schemeClr>
            </a:solidFill>
            <a:ln>
              <a:noFill/>
            </a:ln>
            <a:effectLst>
              <a:outerShdw blurRad="50800" dist="38100" dir="8100000" algn="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F9C92C58-9C81-43AA-8A3B-83F1C4906E96}"/>
                </a:ext>
              </a:extLst>
            </p:cNvPr>
            <p:cNvGrpSpPr/>
            <p:nvPr/>
          </p:nvGrpSpPr>
          <p:grpSpPr>
            <a:xfrm>
              <a:off x="2368182" y="-4016276"/>
              <a:ext cx="7071757" cy="3098177"/>
              <a:chOff x="5642558" y="1956963"/>
              <a:chExt cx="7171610" cy="3098177"/>
            </a:xfrm>
          </p:grpSpPr>
          <p:sp>
            <p:nvSpPr>
              <p:cNvPr id="47" name="TextBox 46">
                <a:extLst>
                  <a:ext uri="{FF2B5EF4-FFF2-40B4-BE49-F238E27FC236}">
                    <a16:creationId xmlns:a16="http://schemas.microsoft.com/office/drawing/2014/main" id="{E57495F2-47F3-4C9C-9764-F74CEFEC1930}"/>
                  </a:ext>
                </a:extLst>
              </p:cNvPr>
              <p:cNvSpPr txBox="1"/>
              <p:nvPr/>
            </p:nvSpPr>
            <p:spPr>
              <a:xfrm>
                <a:off x="5646327" y="2808371"/>
                <a:ext cx="7167841" cy="2246769"/>
              </a:xfrm>
              <a:prstGeom prst="rect">
                <a:avLst/>
              </a:prstGeom>
              <a:noFill/>
              <a:ln>
                <a:noFill/>
              </a:ln>
            </p:spPr>
            <p:txBody>
              <a:bodyPr wrap="square" rtlCol="0">
                <a:spAutoFit/>
              </a:bodyPr>
              <a:lstStyle/>
              <a:p>
                <a:r>
                  <a:rPr lang="en-US" sz="2800" b="1"/>
                  <a:t>Example:</a:t>
                </a:r>
              </a:p>
              <a:p>
                <a:r>
                  <a:rPr lang="en-US" sz="2800"/>
                  <a:t>You have an expectation that a candidate will answers an interview question in certain way and If they do, you evaluate that candidate more favorably.</a:t>
                </a:r>
              </a:p>
            </p:txBody>
          </p:sp>
          <p:sp>
            <p:nvSpPr>
              <p:cNvPr id="51" name="TextBox 50">
                <a:extLst>
                  <a:ext uri="{FF2B5EF4-FFF2-40B4-BE49-F238E27FC236}">
                    <a16:creationId xmlns:a16="http://schemas.microsoft.com/office/drawing/2014/main" id="{7D6EC632-02E6-450C-A8DB-C0B557DA346A}"/>
                  </a:ext>
                </a:extLst>
              </p:cNvPr>
              <p:cNvSpPr txBox="1"/>
              <p:nvPr/>
            </p:nvSpPr>
            <p:spPr>
              <a:xfrm>
                <a:off x="5642558" y="1956963"/>
                <a:ext cx="5991711" cy="646331"/>
              </a:xfrm>
              <a:prstGeom prst="rect">
                <a:avLst/>
              </a:prstGeom>
              <a:noFill/>
              <a:ln>
                <a:noFill/>
              </a:ln>
              <a:effectLst>
                <a:outerShdw blurRad="50800" dist="38100" dir="8100000" algn="tr" rotWithShape="0">
                  <a:prstClr val="black">
                    <a:alpha val="40000"/>
                  </a:prstClr>
                </a:outerShdw>
              </a:effectLst>
            </p:spPr>
            <p:txBody>
              <a:bodyPr wrap="square" rtlCol="0">
                <a:spAutoFit/>
              </a:bodyPr>
              <a:lstStyle/>
              <a:p>
                <a:r>
                  <a:rPr lang="en-US" sz="3600" b="1"/>
                  <a:t>Experience</a:t>
                </a:r>
              </a:p>
            </p:txBody>
          </p:sp>
        </p:grpSp>
      </p:grpSp>
      <p:grpSp>
        <p:nvGrpSpPr>
          <p:cNvPr id="26" name="Group 25">
            <a:extLst>
              <a:ext uri="{FF2B5EF4-FFF2-40B4-BE49-F238E27FC236}">
                <a16:creationId xmlns:a16="http://schemas.microsoft.com/office/drawing/2014/main" id="{568A8F06-1325-4B9D-A606-812933AFFEE8}"/>
              </a:ext>
            </a:extLst>
          </p:cNvPr>
          <p:cNvGrpSpPr/>
          <p:nvPr/>
        </p:nvGrpSpPr>
        <p:grpSpPr>
          <a:xfrm>
            <a:off x="2262913" y="2241770"/>
            <a:ext cx="8074897" cy="4050930"/>
            <a:chOff x="16003752" y="-2683138"/>
            <a:chExt cx="8074897" cy="4050930"/>
          </a:xfrm>
        </p:grpSpPr>
        <p:sp>
          <p:nvSpPr>
            <p:cNvPr id="71" name="Rectangle: Rounded Corners 70">
              <a:extLst>
                <a:ext uri="{FF2B5EF4-FFF2-40B4-BE49-F238E27FC236}">
                  <a16:creationId xmlns:a16="http://schemas.microsoft.com/office/drawing/2014/main" id="{E20C85E3-7EBD-4A6E-8FBC-54463E61E625}"/>
                </a:ext>
              </a:extLst>
            </p:cNvPr>
            <p:cNvSpPr/>
            <p:nvPr/>
          </p:nvSpPr>
          <p:spPr>
            <a:xfrm>
              <a:off x="16003752" y="-2683138"/>
              <a:ext cx="8074897" cy="4050930"/>
            </a:xfrm>
            <a:prstGeom prst="roundRect">
              <a:avLst>
                <a:gd name="adj" fmla="val 10417"/>
              </a:avLst>
            </a:prstGeom>
            <a:solidFill>
              <a:schemeClr val="bg1">
                <a:lumMod val="65000"/>
              </a:schemeClr>
            </a:solidFill>
            <a:ln>
              <a:noFill/>
            </a:ln>
            <a:effectLst>
              <a:outerShdw blurRad="50800" dist="38100" dir="8100000" algn="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F0AA9532-8B1C-4833-8638-756D2F833ECC}"/>
                </a:ext>
              </a:extLst>
            </p:cNvPr>
            <p:cNvGrpSpPr/>
            <p:nvPr/>
          </p:nvGrpSpPr>
          <p:grpSpPr>
            <a:xfrm>
              <a:off x="16457279" y="-2548157"/>
              <a:ext cx="7167841" cy="3604270"/>
              <a:chOff x="5688037" y="1851753"/>
              <a:chExt cx="7167841" cy="3005663"/>
            </a:xfrm>
          </p:grpSpPr>
          <p:sp>
            <p:nvSpPr>
              <p:cNvPr id="57" name="TextBox 56">
                <a:extLst>
                  <a:ext uri="{FF2B5EF4-FFF2-40B4-BE49-F238E27FC236}">
                    <a16:creationId xmlns:a16="http://schemas.microsoft.com/office/drawing/2014/main" id="{FC2D2AFA-BD8A-4D5E-83C6-2DB3814E5A22}"/>
                  </a:ext>
                </a:extLst>
              </p:cNvPr>
              <p:cNvSpPr txBox="1"/>
              <p:nvPr/>
            </p:nvSpPr>
            <p:spPr>
              <a:xfrm>
                <a:off x="5688037" y="2610647"/>
                <a:ext cx="7167841" cy="2246769"/>
              </a:xfrm>
              <a:prstGeom prst="rect">
                <a:avLst/>
              </a:prstGeom>
              <a:noFill/>
              <a:ln>
                <a:noFill/>
              </a:ln>
            </p:spPr>
            <p:txBody>
              <a:bodyPr wrap="square" rtlCol="0">
                <a:spAutoFit/>
              </a:bodyPr>
              <a:lstStyle/>
              <a:p>
                <a:r>
                  <a:rPr lang="en-US" sz="2800" b="1"/>
                  <a:t>Example:</a:t>
                </a:r>
              </a:p>
              <a:p>
                <a:pPr lvl="0">
                  <a:defRPr/>
                </a:pPr>
                <a:r>
                  <a:rPr lang="en-US" sz="2800"/>
                  <a:t>You have a candidate who lives in Florida and you conclude they would not be a viable candidate because they are not close enough to our campuses.</a:t>
                </a:r>
              </a:p>
            </p:txBody>
          </p:sp>
          <p:sp>
            <p:nvSpPr>
              <p:cNvPr id="59" name="TextBox 58">
                <a:extLst>
                  <a:ext uri="{FF2B5EF4-FFF2-40B4-BE49-F238E27FC236}">
                    <a16:creationId xmlns:a16="http://schemas.microsoft.com/office/drawing/2014/main" id="{6E9826B5-3AF0-411F-8D93-2A9C67959FCC}"/>
                  </a:ext>
                </a:extLst>
              </p:cNvPr>
              <p:cNvSpPr txBox="1"/>
              <p:nvPr/>
            </p:nvSpPr>
            <p:spPr>
              <a:xfrm>
                <a:off x="5688039" y="1851753"/>
                <a:ext cx="5991711" cy="538987"/>
              </a:xfrm>
              <a:prstGeom prst="rect">
                <a:avLst/>
              </a:prstGeom>
              <a:noFill/>
              <a:ln>
                <a:noFill/>
              </a:ln>
              <a:effectLst>
                <a:outerShdw blurRad="50800" dist="38100" dir="8100000" algn="tr" rotWithShape="0">
                  <a:prstClr val="black">
                    <a:alpha val="40000"/>
                  </a:prstClr>
                </a:outerShdw>
              </a:effectLst>
            </p:spPr>
            <p:txBody>
              <a:bodyPr wrap="square" rtlCol="0">
                <a:spAutoFit/>
              </a:bodyPr>
              <a:lstStyle/>
              <a:p>
                <a:r>
                  <a:rPr lang="en-US" sz="3600" b="1"/>
                  <a:t>Distance</a:t>
                </a:r>
                <a:r>
                  <a:rPr lang="en-US" sz="3600"/>
                  <a:t> </a:t>
                </a:r>
                <a:endParaRPr lang="en-US" sz="3600" b="1"/>
              </a:p>
            </p:txBody>
          </p:sp>
        </p:grpSp>
      </p:grpSp>
      <p:grpSp>
        <p:nvGrpSpPr>
          <p:cNvPr id="73" name="Group 72">
            <a:extLst>
              <a:ext uri="{FF2B5EF4-FFF2-40B4-BE49-F238E27FC236}">
                <a16:creationId xmlns:a16="http://schemas.microsoft.com/office/drawing/2014/main" id="{3CE667D5-EB34-40C2-9CBB-94D3465E0DE2}"/>
              </a:ext>
            </a:extLst>
          </p:cNvPr>
          <p:cNvGrpSpPr/>
          <p:nvPr/>
        </p:nvGrpSpPr>
        <p:grpSpPr>
          <a:xfrm>
            <a:off x="2207157" y="2241770"/>
            <a:ext cx="8074897" cy="4050930"/>
            <a:chOff x="16849055" y="4793402"/>
            <a:chExt cx="8074897" cy="4050930"/>
          </a:xfrm>
        </p:grpSpPr>
        <p:sp>
          <p:nvSpPr>
            <p:cNvPr id="72" name="Rectangle: Rounded Corners 71">
              <a:extLst>
                <a:ext uri="{FF2B5EF4-FFF2-40B4-BE49-F238E27FC236}">
                  <a16:creationId xmlns:a16="http://schemas.microsoft.com/office/drawing/2014/main" id="{1248F4B7-E700-4A23-B73A-639BB2F3D2C1}"/>
                </a:ext>
              </a:extLst>
            </p:cNvPr>
            <p:cNvSpPr/>
            <p:nvPr/>
          </p:nvSpPr>
          <p:spPr>
            <a:xfrm>
              <a:off x="16849055" y="4793402"/>
              <a:ext cx="8074897" cy="4050930"/>
            </a:xfrm>
            <a:prstGeom prst="roundRect">
              <a:avLst>
                <a:gd name="adj" fmla="val 10417"/>
              </a:avLst>
            </a:prstGeom>
            <a:solidFill>
              <a:schemeClr val="bg1">
                <a:lumMod val="65000"/>
              </a:schemeClr>
            </a:solidFill>
            <a:ln>
              <a:noFill/>
            </a:ln>
            <a:effectLst>
              <a:outerShdw blurRad="50800" dist="38100" dir="8100000" algn="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a:extLst>
                <a:ext uri="{FF2B5EF4-FFF2-40B4-BE49-F238E27FC236}">
                  <a16:creationId xmlns:a16="http://schemas.microsoft.com/office/drawing/2014/main" id="{B5A194BF-560D-487F-B2DF-A549C1AF1496}"/>
                </a:ext>
              </a:extLst>
            </p:cNvPr>
            <p:cNvGrpSpPr/>
            <p:nvPr/>
          </p:nvGrpSpPr>
          <p:grpSpPr>
            <a:xfrm>
              <a:off x="17319300" y="5062676"/>
              <a:ext cx="7107535" cy="3230444"/>
              <a:chOff x="5615687" y="1781406"/>
              <a:chExt cx="7107535" cy="3230444"/>
            </a:xfrm>
          </p:grpSpPr>
          <p:sp>
            <p:nvSpPr>
              <p:cNvPr id="64" name="TextBox 63">
                <a:extLst>
                  <a:ext uri="{FF2B5EF4-FFF2-40B4-BE49-F238E27FC236}">
                    <a16:creationId xmlns:a16="http://schemas.microsoft.com/office/drawing/2014/main" id="{62D196EC-A02E-48A6-A26F-7CAE6E54F253}"/>
                  </a:ext>
                </a:extLst>
              </p:cNvPr>
              <p:cNvSpPr txBox="1"/>
              <p:nvPr/>
            </p:nvSpPr>
            <p:spPr>
              <a:xfrm>
                <a:off x="5642557" y="2765081"/>
                <a:ext cx="7080665" cy="2246769"/>
              </a:xfrm>
              <a:prstGeom prst="rect">
                <a:avLst/>
              </a:prstGeom>
              <a:noFill/>
              <a:ln>
                <a:noFill/>
              </a:ln>
            </p:spPr>
            <p:txBody>
              <a:bodyPr wrap="square" rtlCol="0">
                <a:spAutoFit/>
              </a:bodyPr>
              <a:lstStyle/>
              <a:p>
                <a:r>
                  <a:rPr lang="en-US" sz="2800" b="1" dirty="0"/>
                  <a:t>Example:</a:t>
                </a:r>
              </a:p>
              <a:p>
                <a:r>
                  <a:rPr lang="en-US" sz="2800" dirty="0"/>
                  <a:t>You decided not to select the candidate who moves around a lot because you think they may be a risk. Instead of understanding they are in the military. </a:t>
                </a:r>
              </a:p>
            </p:txBody>
          </p:sp>
          <p:sp>
            <p:nvSpPr>
              <p:cNvPr id="66" name="TextBox 65">
                <a:extLst>
                  <a:ext uri="{FF2B5EF4-FFF2-40B4-BE49-F238E27FC236}">
                    <a16:creationId xmlns:a16="http://schemas.microsoft.com/office/drawing/2014/main" id="{0A1CA12B-98E5-4B48-AD94-A42E61389EF2}"/>
                  </a:ext>
                </a:extLst>
              </p:cNvPr>
              <p:cNvSpPr txBox="1"/>
              <p:nvPr/>
            </p:nvSpPr>
            <p:spPr>
              <a:xfrm>
                <a:off x="5615687" y="1781406"/>
                <a:ext cx="5991711" cy="646331"/>
              </a:xfrm>
              <a:prstGeom prst="rect">
                <a:avLst/>
              </a:prstGeom>
              <a:noFill/>
              <a:ln>
                <a:noFill/>
              </a:ln>
              <a:effectLst>
                <a:outerShdw blurRad="50800" dist="38100" dir="8100000" algn="tr" rotWithShape="0">
                  <a:prstClr val="black">
                    <a:alpha val="40000"/>
                  </a:prstClr>
                </a:outerShdw>
              </a:effectLst>
            </p:spPr>
            <p:txBody>
              <a:bodyPr wrap="square" rtlCol="0">
                <a:spAutoFit/>
              </a:bodyPr>
              <a:lstStyle/>
              <a:p>
                <a:r>
                  <a:rPr lang="en-US" sz="3600" b="1" dirty="0"/>
                  <a:t>Safety </a:t>
                </a:r>
              </a:p>
            </p:txBody>
          </p:sp>
        </p:grpSp>
      </p:grpSp>
    </p:spTree>
    <p:extLst>
      <p:ext uri="{BB962C8B-B14F-4D97-AF65-F5344CB8AC3E}">
        <p14:creationId xmlns:p14="http://schemas.microsoft.com/office/powerpoint/2010/main" val="140481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2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2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26"/>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7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Group 45"/>
          <p:cNvGrpSpPr/>
          <p:nvPr/>
        </p:nvGrpSpPr>
        <p:grpSpPr>
          <a:xfrm>
            <a:off x="1098483" y="1289158"/>
            <a:ext cx="2536337" cy="1716250"/>
            <a:chOff x="1098483" y="1283624"/>
            <a:chExt cx="2536337" cy="1716250"/>
          </a:xfrm>
        </p:grpSpPr>
        <p:cxnSp>
          <p:nvCxnSpPr>
            <p:cNvPr id="16" name="Straight Connector 15"/>
            <p:cNvCxnSpPr/>
            <p:nvPr/>
          </p:nvCxnSpPr>
          <p:spPr>
            <a:xfrm>
              <a:off x="1356841" y="1652955"/>
              <a:ext cx="0" cy="1346919"/>
            </a:xfrm>
            <a:prstGeom prst="line">
              <a:avLst/>
            </a:prstGeom>
            <a:ln>
              <a:solidFill>
                <a:srgbClr val="B31F24"/>
              </a:solidFill>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1098483" y="1283624"/>
              <a:ext cx="484632" cy="481263"/>
            </a:xfrm>
            <a:prstGeom prst="ellipse">
              <a:avLst/>
            </a:prstGeom>
            <a:solidFill>
              <a:schemeClr val="bg1"/>
            </a:solidFill>
            <a:ln>
              <a:solidFill>
                <a:srgbClr val="B31F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340799" y="1366326"/>
              <a:ext cx="2294021" cy="646331"/>
            </a:xfrm>
            <a:prstGeom prst="rect">
              <a:avLst/>
            </a:prstGeom>
            <a:noFill/>
          </p:spPr>
          <p:txBody>
            <a:bodyPr wrap="square" rtlCol="0">
              <a:spAutoFit/>
            </a:bodyPr>
            <a:lstStyle/>
            <a:p>
              <a:r>
                <a:rPr lang="en-US" b="1"/>
                <a:t>Step 1: </a:t>
              </a:r>
            </a:p>
            <a:p>
              <a:pPr lvl="1"/>
              <a:r>
                <a:rPr lang="en-US"/>
                <a:t>Position Post</a:t>
              </a:r>
            </a:p>
          </p:txBody>
        </p:sp>
      </p:grpSp>
      <p:grpSp>
        <p:nvGrpSpPr>
          <p:cNvPr id="53" name="Group 52"/>
          <p:cNvGrpSpPr/>
          <p:nvPr/>
        </p:nvGrpSpPr>
        <p:grpSpPr>
          <a:xfrm>
            <a:off x="2437993" y="3155639"/>
            <a:ext cx="2066455" cy="2547248"/>
            <a:chOff x="3095718" y="3155639"/>
            <a:chExt cx="2066455" cy="2547248"/>
          </a:xfrm>
        </p:grpSpPr>
        <p:cxnSp>
          <p:nvCxnSpPr>
            <p:cNvPr id="20" name="Straight Connector 19"/>
            <p:cNvCxnSpPr/>
            <p:nvPr/>
          </p:nvCxnSpPr>
          <p:spPr>
            <a:xfrm>
              <a:off x="3338034" y="3155639"/>
              <a:ext cx="0" cy="1346919"/>
            </a:xfrm>
            <a:prstGeom prst="line">
              <a:avLst/>
            </a:prstGeom>
            <a:ln>
              <a:solidFill>
                <a:srgbClr val="B31F24"/>
              </a:solidFill>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3095718" y="4419856"/>
              <a:ext cx="484632" cy="481263"/>
            </a:xfrm>
            <a:prstGeom prst="ellipse">
              <a:avLst/>
            </a:prstGeom>
            <a:solidFill>
              <a:schemeClr val="bg1"/>
            </a:solidFill>
            <a:ln>
              <a:solidFill>
                <a:srgbClr val="B31F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3338034" y="4502558"/>
              <a:ext cx="1824139" cy="1200329"/>
            </a:xfrm>
            <a:prstGeom prst="rect">
              <a:avLst/>
            </a:prstGeom>
            <a:noFill/>
          </p:spPr>
          <p:txBody>
            <a:bodyPr wrap="square" rtlCol="0">
              <a:spAutoFit/>
            </a:bodyPr>
            <a:lstStyle/>
            <a:p>
              <a:r>
                <a:rPr lang="en-US" b="1"/>
                <a:t>Step 2: </a:t>
              </a:r>
            </a:p>
            <a:p>
              <a:pPr lvl="1"/>
              <a:r>
                <a:rPr lang="en-US"/>
                <a:t>First Committee Meeting </a:t>
              </a:r>
            </a:p>
          </p:txBody>
        </p:sp>
      </p:grpSp>
      <p:grpSp>
        <p:nvGrpSpPr>
          <p:cNvPr id="47" name="Group 46"/>
          <p:cNvGrpSpPr/>
          <p:nvPr/>
        </p:nvGrpSpPr>
        <p:grpSpPr>
          <a:xfrm>
            <a:off x="3760616" y="1281138"/>
            <a:ext cx="3007353" cy="1934011"/>
            <a:chOff x="4554193" y="1275604"/>
            <a:chExt cx="3007353" cy="1934011"/>
          </a:xfrm>
        </p:grpSpPr>
        <p:cxnSp>
          <p:nvCxnSpPr>
            <p:cNvPr id="23" name="Straight Connector 22"/>
            <p:cNvCxnSpPr/>
            <p:nvPr/>
          </p:nvCxnSpPr>
          <p:spPr>
            <a:xfrm>
              <a:off x="4862043" y="1725145"/>
              <a:ext cx="1" cy="1484470"/>
            </a:xfrm>
            <a:prstGeom prst="line">
              <a:avLst/>
            </a:prstGeom>
            <a:ln>
              <a:solidFill>
                <a:srgbClr val="B31F24"/>
              </a:solidFill>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4554193" y="1275604"/>
              <a:ext cx="534124" cy="530411"/>
            </a:xfrm>
            <a:prstGeom prst="ellipse">
              <a:avLst/>
            </a:prstGeom>
            <a:solidFill>
              <a:schemeClr val="bg1"/>
            </a:solidFill>
            <a:ln>
              <a:solidFill>
                <a:srgbClr val="B31F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4840186" y="1370601"/>
              <a:ext cx="2721360" cy="923330"/>
            </a:xfrm>
            <a:prstGeom prst="rect">
              <a:avLst/>
            </a:prstGeom>
            <a:noFill/>
          </p:spPr>
          <p:txBody>
            <a:bodyPr wrap="square" rtlCol="0">
              <a:spAutoFit/>
            </a:bodyPr>
            <a:lstStyle/>
            <a:p>
              <a:r>
                <a:rPr lang="en-US" b="1"/>
                <a:t>Step 3: </a:t>
              </a:r>
            </a:p>
            <a:p>
              <a:pPr lvl="1"/>
              <a:r>
                <a:rPr lang="en-US"/>
                <a:t>Submit Interview Questions</a:t>
              </a:r>
            </a:p>
          </p:txBody>
        </p:sp>
      </p:grpSp>
      <p:grpSp>
        <p:nvGrpSpPr>
          <p:cNvPr id="54" name="Group 53"/>
          <p:cNvGrpSpPr/>
          <p:nvPr/>
        </p:nvGrpSpPr>
        <p:grpSpPr>
          <a:xfrm>
            <a:off x="5349631" y="3324081"/>
            <a:ext cx="1915757" cy="2125871"/>
            <a:chOff x="6055479" y="3308039"/>
            <a:chExt cx="1915757" cy="2125871"/>
          </a:xfrm>
        </p:grpSpPr>
        <p:cxnSp>
          <p:nvCxnSpPr>
            <p:cNvPr id="34" name="Straight Connector 33"/>
            <p:cNvCxnSpPr/>
            <p:nvPr/>
          </p:nvCxnSpPr>
          <p:spPr>
            <a:xfrm>
              <a:off x="6297795" y="3308039"/>
              <a:ext cx="0" cy="1346919"/>
            </a:xfrm>
            <a:prstGeom prst="line">
              <a:avLst/>
            </a:prstGeom>
            <a:ln>
              <a:solidFill>
                <a:srgbClr val="B31F24"/>
              </a:solidFill>
            </a:ln>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6055479" y="4427878"/>
              <a:ext cx="484632" cy="481263"/>
            </a:xfrm>
            <a:prstGeom prst="ellipse">
              <a:avLst/>
            </a:prstGeom>
            <a:solidFill>
              <a:schemeClr val="bg1"/>
            </a:solidFill>
            <a:ln>
              <a:solidFill>
                <a:srgbClr val="B31F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6297796" y="4510580"/>
              <a:ext cx="1673440" cy="923330"/>
            </a:xfrm>
            <a:prstGeom prst="rect">
              <a:avLst/>
            </a:prstGeom>
            <a:noFill/>
          </p:spPr>
          <p:txBody>
            <a:bodyPr wrap="square" rtlCol="0">
              <a:spAutoFit/>
            </a:bodyPr>
            <a:lstStyle/>
            <a:p>
              <a:r>
                <a:rPr lang="en-US" b="1"/>
                <a:t>Step 4: </a:t>
              </a:r>
            </a:p>
            <a:p>
              <a:pPr lvl="1"/>
              <a:r>
                <a:rPr lang="en-US"/>
                <a:t>Review Candidates</a:t>
              </a:r>
            </a:p>
          </p:txBody>
        </p:sp>
      </p:grpSp>
      <p:cxnSp>
        <p:nvCxnSpPr>
          <p:cNvPr id="42" name="Straight Connector 41"/>
          <p:cNvCxnSpPr/>
          <p:nvPr/>
        </p:nvCxnSpPr>
        <p:spPr>
          <a:xfrm>
            <a:off x="6951763" y="1402248"/>
            <a:ext cx="1" cy="1484470"/>
          </a:xfrm>
          <a:prstGeom prst="line">
            <a:avLst/>
          </a:prstGeom>
          <a:ln>
            <a:solidFill>
              <a:srgbClr val="B31F24"/>
            </a:solidFill>
          </a:ln>
        </p:spPr>
        <p:style>
          <a:lnRef idx="1">
            <a:schemeClr val="accent1"/>
          </a:lnRef>
          <a:fillRef idx="0">
            <a:schemeClr val="accent1"/>
          </a:fillRef>
          <a:effectRef idx="0">
            <a:schemeClr val="accent1"/>
          </a:effectRef>
          <a:fontRef idx="minor">
            <a:schemeClr val="tx1"/>
          </a:fontRef>
        </p:style>
      </p:cxnSp>
      <p:sp>
        <p:nvSpPr>
          <p:cNvPr id="38" name="Oval 37"/>
          <p:cNvSpPr/>
          <p:nvPr/>
        </p:nvSpPr>
        <p:spPr>
          <a:xfrm>
            <a:off x="6663462" y="1289160"/>
            <a:ext cx="534124" cy="530411"/>
          </a:xfrm>
          <a:prstGeom prst="ellipse">
            <a:avLst/>
          </a:prstGeom>
          <a:solidFill>
            <a:schemeClr val="bg1"/>
          </a:solidFill>
          <a:ln>
            <a:solidFill>
              <a:srgbClr val="B31F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887426" y="1382685"/>
            <a:ext cx="2721360" cy="923330"/>
          </a:xfrm>
          <a:prstGeom prst="rect">
            <a:avLst/>
          </a:prstGeom>
          <a:noFill/>
        </p:spPr>
        <p:txBody>
          <a:bodyPr wrap="square" rtlCol="0">
            <a:spAutoFit/>
          </a:bodyPr>
          <a:lstStyle/>
          <a:p>
            <a:r>
              <a:rPr lang="en-US" b="1"/>
              <a:t>Step 5: </a:t>
            </a:r>
          </a:p>
          <a:p>
            <a:pPr lvl="1"/>
            <a:r>
              <a:rPr lang="en-US"/>
              <a:t>Second Committee Meeting</a:t>
            </a:r>
          </a:p>
        </p:txBody>
      </p:sp>
      <p:grpSp>
        <p:nvGrpSpPr>
          <p:cNvPr id="55" name="Group 54"/>
          <p:cNvGrpSpPr/>
          <p:nvPr/>
        </p:nvGrpSpPr>
        <p:grpSpPr>
          <a:xfrm>
            <a:off x="8261269" y="3300019"/>
            <a:ext cx="1915757" cy="2125871"/>
            <a:chOff x="8261269" y="3300019"/>
            <a:chExt cx="1915757" cy="2125871"/>
          </a:xfrm>
        </p:grpSpPr>
        <p:cxnSp>
          <p:nvCxnSpPr>
            <p:cNvPr id="43" name="Straight Connector 42"/>
            <p:cNvCxnSpPr/>
            <p:nvPr/>
          </p:nvCxnSpPr>
          <p:spPr>
            <a:xfrm>
              <a:off x="8503585" y="3300019"/>
              <a:ext cx="0" cy="1346919"/>
            </a:xfrm>
            <a:prstGeom prst="line">
              <a:avLst/>
            </a:prstGeom>
            <a:ln>
              <a:solidFill>
                <a:srgbClr val="B31F24"/>
              </a:solidFill>
            </a:ln>
          </p:spPr>
          <p:style>
            <a:lnRef idx="1">
              <a:schemeClr val="accent1"/>
            </a:lnRef>
            <a:fillRef idx="0">
              <a:schemeClr val="accent1"/>
            </a:fillRef>
            <a:effectRef idx="0">
              <a:schemeClr val="accent1"/>
            </a:effectRef>
            <a:fontRef idx="minor">
              <a:schemeClr val="tx1"/>
            </a:fontRef>
          </p:style>
        </p:cxnSp>
        <p:sp>
          <p:nvSpPr>
            <p:cNvPr id="44" name="Oval 43"/>
            <p:cNvSpPr/>
            <p:nvPr/>
          </p:nvSpPr>
          <p:spPr>
            <a:xfrm>
              <a:off x="8261269" y="4419858"/>
              <a:ext cx="484632" cy="481263"/>
            </a:xfrm>
            <a:prstGeom prst="ellipse">
              <a:avLst/>
            </a:prstGeom>
            <a:solidFill>
              <a:schemeClr val="bg1"/>
            </a:solidFill>
            <a:ln>
              <a:solidFill>
                <a:srgbClr val="B31F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503586" y="4502560"/>
              <a:ext cx="1673440" cy="923330"/>
            </a:xfrm>
            <a:prstGeom prst="rect">
              <a:avLst/>
            </a:prstGeom>
            <a:noFill/>
          </p:spPr>
          <p:txBody>
            <a:bodyPr wrap="square" rtlCol="0">
              <a:spAutoFit/>
            </a:bodyPr>
            <a:lstStyle/>
            <a:p>
              <a:r>
                <a:rPr lang="en-US" b="1"/>
                <a:t>Step 6</a:t>
              </a:r>
            </a:p>
            <a:p>
              <a:pPr lvl="1"/>
              <a:r>
                <a:rPr lang="en-US"/>
                <a:t>First Level Interview</a:t>
              </a:r>
            </a:p>
          </p:txBody>
        </p:sp>
      </p:grpSp>
      <p:grpSp>
        <p:nvGrpSpPr>
          <p:cNvPr id="49" name="Group 48"/>
          <p:cNvGrpSpPr/>
          <p:nvPr/>
        </p:nvGrpSpPr>
        <p:grpSpPr>
          <a:xfrm>
            <a:off x="9566307" y="1263472"/>
            <a:ext cx="2058340" cy="1597558"/>
            <a:chOff x="7594169" y="1363836"/>
            <a:chExt cx="2058340" cy="1597558"/>
          </a:xfrm>
        </p:grpSpPr>
        <p:cxnSp>
          <p:nvCxnSpPr>
            <p:cNvPr id="50" name="Straight Connector 49"/>
            <p:cNvCxnSpPr/>
            <p:nvPr/>
          </p:nvCxnSpPr>
          <p:spPr>
            <a:xfrm>
              <a:off x="7882470" y="1476924"/>
              <a:ext cx="1" cy="1484470"/>
            </a:xfrm>
            <a:prstGeom prst="line">
              <a:avLst/>
            </a:prstGeom>
            <a:ln>
              <a:solidFill>
                <a:srgbClr val="B31F24"/>
              </a:solidFill>
            </a:ln>
          </p:spPr>
          <p:style>
            <a:lnRef idx="1">
              <a:schemeClr val="accent1"/>
            </a:lnRef>
            <a:fillRef idx="0">
              <a:schemeClr val="accent1"/>
            </a:fillRef>
            <a:effectRef idx="0">
              <a:schemeClr val="accent1"/>
            </a:effectRef>
            <a:fontRef idx="minor">
              <a:schemeClr val="tx1"/>
            </a:fontRef>
          </p:style>
        </p:cxnSp>
        <p:sp>
          <p:nvSpPr>
            <p:cNvPr id="51" name="Oval 50"/>
            <p:cNvSpPr/>
            <p:nvPr/>
          </p:nvSpPr>
          <p:spPr>
            <a:xfrm>
              <a:off x="7594169" y="1363836"/>
              <a:ext cx="534124" cy="530411"/>
            </a:xfrm>
            <a:prstGeom prst="ellipse">
              <a:avLst/>
            </a:prstGeom>
            <a:solidFill>
              <a:schemeClr val="bg1"/>
            </a:solidFill>
            <a:ln>
              <a:solidFill>
                <a:srgbClr val="B31F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7820443" y="1496200"/>
              <a:ext cx="1832066" cy="1200329"/>
            </a:xfrm>
            <a:prstGeom prst="rect">
              <a:avLst/>
            </a:prstGeom>
            <a:noFill/>
          </p:spPr>
          <p:txBody>
            <a:bodyPr wrap="square" rtlCol="0">
              <a:spAutoFit/>
            </a:bodyPr>
            <a:lstStyle/>
            <a:p>
              <a:r>
                <a:rPr lang="en-US" b="1"/>
                <a:t>Step 7</a:t>
              </a:r>
            </a:p>
            <a:p>
              <a:pPr lvl="1"/>
              <a:r>
                <a:rPr lang="en-US"/>
                <a:t>Second Level Interview</a:t>
              </a:r>
            </a:p>
          </p:txBody>
        </p:sp>
      </p:grpSp>
      <p:sp>
        <p:nvSpPr>
          <p:cNvPr id="28" name="Pentagon 27"/>
          <p:cNvSpPr/>
          <p:nvPr/>
        </p:nvSpPr>
        <p:spPr>
          <a:xfrm>
            <a:off x="1098483" y="2818147"/>
            <a:ext cx="10355580" cy="743201"/>
          </a:xfrm>
          <a:prstGeom prst="homePlate">
            <a:avLst/>
          </a:prstGeom>
          <a:solidFill>
            <a:schemeClr val="bg1"/>
          </a:solidFill>
          <a:ln>
            <a:solidFill>
              <a:srgbClr val="B31F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23F8EF-DB56-4E04-BC7A-C58DC68F432D}"/>
              </a:ext>
            </a:extLst>
          </p:cNvPr>
          <p:cNvSpPr>
            <a:spLocks noGrp="1"/>
          </p:cNvSpPr>
          <p:nvPr>
            <p:ph type="title"/>
          </p:nvPr>
        </p:nvSpPr>
        <p:spPr>
          <a:xfrm>
            <a:off x="209189" y="2828897"/>
            <a:ext cx="11454063" cy="737936"/>
          </a:xfrm>
        </p:spPr>
        <p:txBody>
          <a:bodyPr/>
          <a:lstStyle/>
          <a:p>
            <a:pPr algn="ctr"/>
            <a:r>
              <a:rPr lang="en-US"/>
              <a:t>Recruitment Process </a:t>
            </a:r>
          </a:p>
        </p:txBody>
      </p:sp>
      <p:sp>
        <p:nvSpPr>
          <p:cNvPr id="19" name="Pentagon 18"/>
          <p:cNvSpPr/>
          <p:nvPr/>
        </p:nvSpPr>
        <p:spPr>
          <a:xfrm>
            <a:off x="1367831" y="2581127"/>
            <a:ext cx="4381580" cy="237020"/>
          </a:xfrm>
          <a:prstGeom prst="homePlate">
            <a:avLst/>
          </a:prstGeom>
          <a:solidFill>
            <a:srgbClr val="F7B543"/>
          </a:solidFill>
          <a:ln>
            <a:solidFill>
              <a:srgbClr val="F7B5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a:t>Posting Period for Recruitment</a:t>
            </a:r>
          </a:p>
        </p:txBody>
      </p:sp>
    </p:spTree>
    <p:extLst>
      <p:ext uri="{BB962C8B-B14F-4D97-AF65-F5344CB8AC3E}">
        <p14:creationId xmlns:p14="http://schemas.microsoft.com/office/powerpoint/2010/main" val="13754027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407F4ABC-5E4A-4DEA-A8E7-6A0F70D52FF0}"/>
              </a:ext>
            </a:extLst>
          </p:cNvPr>
          <p:cNvPicPr>
            <a:picLocks noChangeAspect="1"/>
          </p:cNvPicPr>
          <p:nvPr/>
        </p:nvPicPr>
        <p:blipFill rotWithShape="1">
          <a:blip r:embed="rId3"/>
          <a:srcRect r="37470"/>
          <a:stretch/>
        </p:blipFill>
        <p:spPr>
          <a:xfrm>
            <a:off x="6099011" y="-57652"/>
            <a:ext cx="6112039" cy="6915652"/>
          </a:xfrm>
          <a:prstGeom prst="rect">
            <a:avLst/>
          </a:prstGeom>
        </p:spPr>
      </p:pic>
      <p:sp>
        <p:nvSpPr>
          <p:cNvPr id="18" name="Oval 17">
            <a:extLst>
              <a:ext uri="{FF2B5EF4-FFF2-40B4-BE49-F238E27FC236}">
                <a16:creationId xmlns:a16="http://schemas.microsoft.com/office/drawing/2014/main" id="{1355CC5C-5A7A-4FA5-87DE-3A19616621B6}"/>
              </a:ext>
            </a:extLst>
          </p:cNvPr>
          <p:cNvSpPr/>
          <p:nvPr/>
        </p:nvSpPr>
        <p:spPr>
          <a:xfrm>
            <a:off x="3275487" y="-190500"/>
            <a:ext cx="5248099" cy="687705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3DC4BC61-0372-424F-A857-45A882BFF5AA}"/>
              </a:ext>
            </a:extLst>
          </p:cNvPr>
          <p:cNvSpPr>
            <a:spLocks noGrp="1"/>
          </p:cNvSpPr>
          <p:nvPr>
            <p:ph type="title"/>
          </p:nvPr>
        </p:nvSpPr>
        <p:spPr>
          <a:xfrm>
            <a:off x="340449" y="912806"/>
            <a:ext cx="4106180" cy="818147"/>
          </a:xfrm>
        </p:spPr>
        <p:txBody>
          <a:bodyPr>
            <a:normAutofit fontScale="90000"/>
          </a:bodyPr>
          <a:lstStyle/>
          <a:p>
            <a:r>
              <a:rPr lang="en-US"/>
              <a:t>Role of Screening Committee</a:t>
            </a:r>
          </a:p>
        </p:txBody>
      </p:sp>
      <p:pic>
        <p:nvPicPr>
          <p:cNvPr id="21" name="Picture 20">
            <a:extLst>
              <a:ext uri="{FF2B5EF4-FFF2-40B4-BE49-F238E27FC236}">
                <a16:creationId xmlns:a16="http://schemas.microsoft.com/office/drawing/2014/main" id="{CC621623-BF9E-4C4B-B149-5D281893B829}"/>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Lst>
          </a:blip>
          <a:srcRect t="6598" r="6048"/>
          <a:stretch/>
        </p:blipFill>
        <p:spPr>
          <a:xfrm>
            <a:off x="340449" y="2903621"/>
            <a:ext cx="4036641" cy="2326105"/>
          </a:xfrm>
          <a:prstGeom prst="rect">
            <a:avLst/>
          </a:prstGeom>
        </p:spPr>
      </p:pic>
      <p:sp>
        <p:nvSpPr>
          <p:cNvPr id="23" name="Oval 22">
            <a:extLst>
              <a:ext uri="{FF2B5EF4-FFF2-40B4-BE49-F238E27FC236}">
                <a16:creationId xmlns:a16="http://schemas.microsoft.com/office/drawing/2014/main" id="{8B48E83E-5048-4048-9438-737ADA70980B}"/>
              </a:ext>
            </a:extLst>
          </p:cNvPr>
          <p:cNvSpPr/>
          <p:nvPr/>
        </p:nvSpPr>
        <p:spPr>
          <a:xfrm>
            <a:off x="5355657" y="304799"/>
            <a:ext cx="1920240" cy="1920240"/>
          </a:xfrm>
          <a:prstGeom prst="ellipse">
            <a:avLst/>
          </a:prstGeom>
          <a:solidFill>
            <a:srgbClr val="B31F24"/>
          </a:solidFill>
          <a:ln>
            <a:solidFill>
              <a:srgbClr val="B31F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4AE2FF54-CFEB-479B-8B30-510B70614B77}"/>
              </a:ext>
            </a:extLst>
          </p:cNvPr>
          <p:cNvSpPr txBox="1"/>
          <p:nvPr/>
        </p:nvSpPr>
        <p:spPr>
          <a:xfrm>
            <a:off x="5426259" y="570921"/>
            <a:ext cx="1681205" cy="1200329"/>
          </a:xfrm>
          <a:prstGeom prst="rect">
            <a:avLst/>
          </a:prstGeom>
          <a:noFill/>
        </p:spPr>
        <p:txBody>
          <a:bodyPr wrap="square" rtlCol="0">
            <a:spAutoFit/>
          </a:bodyPr>
          <a:lstStyle/>
          <a:p>
            <a:pPr algn="ctr"/>
            <a:r>
              <a:rPr lang="en-US" sz="2400" b="1">
                <a:solidFill>
                  <a:schemeClr val="bg1"/>
                </a:solidFill>
                <a:effectLst>
                  <a:outerShdw blurRad="38100" dist="38100" dir="2700000" algn="tl">
                    <a:srgbClr val="000000">
                      <a:alpha val="43137"/>
                    </a:srgbClr>
                  </a:outerShdw>
                </a:effectLst>
              </a:rPr>
              <a:t>Screening Committee Chair</a:t>
            </a:r>
          </a:p>
        </p:txBody>
      </p:sp>
      <p:sp>
        <p:nvSpPr>
          <p:cNvPr id="26" name="Oval 25">
            <a:extLst>
              <a:ext uri="{FF2B5EF4-FFF2-40B4-BE49-F238E27FC236}">
                <a16:creationId xmlns:a16="http://schemas.microsoft.com/office/drawing/2014/main" id="{F5DFE014-4517-45BE-9184-4EE429AC8D25}"/>
              </a:ext>
            </a:extLst>
          </p:cNvPr>
          <p:cNvSpPr/>
          <p:nvPr/>
        </p:nvSpPr>
        <p:spPr>
          <a:xfrm>
            <a:off x="6476199" y="2526630"/>
            <a:ext cx="1920240" cy="1920240"/>
          </a:xfrm>
          <a:prstGeom prst="ellipse">
            <a:avLst/>
          </a:prstGeom>
          <a:solidFill>
            <a:srgbClr val="B31F24"/>
          </a:solidFill>
          <a:ln>
            <a:solidFill>
              <a:srgbClr val="B31F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F4B9B1A4-75A4-4A04-A294-7159F46B27F5}"/>
              </a:ext>
            </a:extLst>
          </p:cNvPr>
          <p:cNvSpPr txBox="1"/>
          <p:nvPr/>
        </p:nvSpPr>
        <p:spPr>
          <a:xfrm>
            <a:off x="6632097" y="2892782"/>
            <a:ext cx="1698661" cy="1200329"/>
          </a:xfrm>
          <a:prstGeom prst="rect">
            <a:avLst/>
          </a:prstGeom>
          <a:noFill/>
        </p:spPr>
        <p:txBody>
          <a:bodyPr wrap="square" rtlCol="0">
            <a:spAutoFit/>
          </a:bodyPr>
          <a:lstStyle/>
          <a:p>
            <a:pPr algn="ctr"/>
            <a:r>
              <a:rPr lang="en-US" sz="2400" b="1">
                <a:solidFill>
                  <a:schemeClr val="bg1"/>
                </a:solidFill>
                <a:effectLst>
                  <a:outerShdw blurRad="38100" dist="38100" dir="2700000" algn="tl">
                    <a:srgbClr val="000000">
                      <a:alpha val="43137"/>
                    </a:srgbClr>
                  </a:outerShdw>
                </a:effectLst>
              </a:rPr>
              <a:t>Screening Committee Members</a:t>
            </a:r>
          </a:p>
        </p:txBody>
      </p:sp>
      <p:sp>
        <p:nvSpPr>
          <p:cNvPr id="28" name="Oval 27">
            <a:extLst>
              <a:ext uri="{FF2B5EF4-FFF2-40B4-BE49-F238E27FC236}">
                <a16:creationId xmlns:a16="http://schemas.microsoft.com/office/drawing/2014/main" id="{C848AA37-6CD5-4F3C-B410-4F56252F1F96}"/>
              </a:ext>
            </a:extLst>
          </p:cNvPr>
          <p:cNvSpPr/>
          <p:nvPr/>
        </p:nvSpPr>
        <p:spPr>
          <a:xfrm>
            <a:off x="5390958" y="4588223"/>
            <a:ext cx="1920240" cy="1920240"/>
          </a:xfrm>
          <a:prstGeom prst="ellipse">
            <a:avLst/>
          </a:prstGeom>
          <a:solidFill>
            <a:srgbClr val="B31F24"/>
          </a:solidFill>
          <a:ln>
            <a:solidFill>
              <a:srgbClr val="B31F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C674B4F-AE87-4594-A639-5B967F8079E8}"/>
              </a:ext>
            </a:extLst>
          </p:cNvPr>
          <p:cNvSpPr txBox="1"/>
          <p:nvPr/>
        </p:nvSpPr>
        <p:spPr>
          <a:xfrm>
            <a:off x="5274133" y="4857052"/>
            <a:ext cx="2207294" cy="1569660"/>
          </a:xfrm>
          <a:prstGeom prst="rect">
            <a:avLst/>
          </a:prstGeom>
          <a:noFill/>
        </p:spPr>
        <p:txBody>
          <a:bodyPr wrap="square" rtlCol="0">
            <a:spAutoFit/>
          </a:bodyPr>
          <a:lstStyle/>
          <a:p>
            <a:pPr algn="ctr"/>
            <a:r>
              <a:rPr lang="en-US" sz="1950" b="1">
                <a:solidFill>
                  <a:schemeClr val="bg1"/>
                </a:solidFill>
                <a:effectLst>
                  <a:outerShdw blurRad="38100" dist="38100" dir="2700000" algn="tl">
                    <a:srgbClr val="000000">
                      <a:alpha val="43137"/>
                    </a:srgbClr>
                  </a:outerShdw>
                </a:effectLst>
              </a:rPr>
              <a:t>Make Recommendation of Viable Candidates</a:t>
            </a:r>
          </a:p>
          <a:p>
            <a:pPr lvl="1"/>
            <a:endParaRPr lang="en-US" sz="1600"/>
          </a:p>
        </p:txBody>
      </p:sp>
      <p:cxnSp>
        <p:nvCxnSpPr>
          <p:cNvPr id="31" name="Straight Connector 30">
            <a:extLst>
              <a:ext uri="{FF2B5EF4-FFF2-40B4-BE49-F238E27FC236}">
                <a16:creationId xmlns:a16="http://schemas.microsoft.com/office/drawing/2014/main" id="{B4BAB763-BA78-4D02-B83F-D184533E5A1F}"/>
              </a:ext>
            </a:extLst>
          </p:cNvPr>
          <p:cNvCxnSpPr/>
          <p:nvPr/>
        </p:nvCxnSpPr>
        <p:spPr>
          <a:xfrm flipH="1">
            <a:off x="3985667" y="1743589"/>
            <a:ext cx="1796715" cy="1507957"/>
          </a:xfrm>
          <a:prstGeom prst="line">
            <a:avLst/>
          </a:prstGeom>
          <a:ln>
            <a:solidFill>
              <a:srgbClr val="B31F24"/>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C3AC03-3187-45A5-B53D-6D4D13CDF9CD}"/>
              </a:ext>
            </a:extLst>
          </p:cNvPr>
          <p:cNvCxnSpPr/>
          <p:nvPr/>
        </p:nvCxnSpPr>
        <p:spPr>
          <a:xfrm flipH="1">
            <a:off x="4342000" y="3454983"/>
            <a:ext cx="2207294" cy="520068"/>
          </a:xfrm>
          <a:prstGeom prst="line">
            <a:avLst/>
          </a:prstGeom>
          <a:ln>
            <a:solidFill>
              <a:srgbClr val="B31F24"/>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243B4BF-1E3F-4453-A27A-0BBDEAFA422C}"/>
              </a:ext>
            </a:extLst>
          </p:cNvPr>
          <p:cNvCxnSpPr/>
          <p:nvPr/>
        </p:nvCxnSpPr>
        <p:spPr>
          <a:xfrm flipH="1" flipV="1">
            <a:off x="4342000" y="4737048"/>
            <a:ext cx="1271740" cy="330845"/>
          </a:xfrm>
          <a:prstGeom prst="line">
            <a:avLst/>
          </a:prstGeom>
          <a:ln>
            <a:solidFill>
              <a:srgbClr val="B31F24"/>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54C8D5FC-5CAD-4E3A-A33A-446D03BAFA4D}"/>
              </a:ext>
            </a:extLst>
          </p:cNvPr>
          <p:cNvSpPr txBox="1"/>
          <p:nvPr/>
        </p:nvSpPr>
        <p:spPr>
          <a:xfrm>
            <a:off x="354127" y="1767955"/>
            <a:ext cx="4502622" cy="1477328"/>
          </a:xfrm>
          <a:prstGeom prst="rect">
            <a:avLst/>
          </a:prstGeom>
          <a:noFill/>
        </p:spPr>
        <p:txBody>
          <a:bodyPr wrap="square" rtlCol="0">
            <a:spAutoFit/>
          </a:bodyPr>
          <a:lstStyle/>
          <a:p>
            <a:r>
              <a:rPr lang="en-US"/>
              <a:t>The role of the screening committee is to Ensure recommendation of the most viable candidate for the position based on objective, job-related criteria</a:t>
            </a:r>
            <a:endParaRPr lang="en-US">
              <a:solidFill>
                <a:srgbClr val="FF0000"/>
              </a:solidFill>
            </a:endParaRPr>
          </a:p>
          <a:p>
            <a:r>
              <a:rPr lang="en-US"/>
              <a:t> </a:t>
            </a:r>
          </a:p>
        </p:txBody>
      </p:sp>
    </p:spTree>
    <p:extLst>
      <p:ext uri="{BB962C8B-B14F-4D97-AF65-F5344CB8AC3E}">
        <p14:creationId xmlns:p14="http://schemas.microsoft.com/office/powerpoint/2010/main" val="2541087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3346477"/>
            <a:ext cx="12192000" cy="3619099"/>
          </a:xfrm>
          <a:prstGeom prst="rect">
            <a:avLst/>
          </a:prstGeom>
        </p:spPr>
      </p:pic>
      <p:sp>
        <p:nvSpPr>
          <p:cNvPr id="7" name="Hexagon 6"/>
          <p:cNvSpPr/>
          <p:nvPr/>
        </p:nvSpPr>
        <p:spPr>
          <a:xfrm>
            <a:off x="269225" y="1439163"/>
            <a:ext cx="3931920" cy="3689623"/>
          </a:xfrm>
          <a:prstGeom prst="hexagon">
            <a:avLst/>
          </a:prstGeom>
          <a:solidFill>
            <a:srgbClr val="B31F24">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endParaRPr lang="en-US" sz="4800"/>
          </a:p>
        </p:txBody>
      </p:sp>
      <p:sp>
        <p:nvSpPr>
          <p:cNvPr id="8" name="Hexagon 7"/>
          <p:cNvSpPr/>
          <p:nvPr/>
        </p:nvSpPr>
        <p:spPr>
          <a:xfrm>
            <a:off x="3694521" y="505845"/>
            <a:ext cx="3200400" cy="2743200"/>
          </a:xfrm>
          <a:prstGeom prst="hexagon">
            <a:avLst/>
          </a:prstGeom>
          <a:solidFill>
            <a:srgbClr val="B31F24">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9" name="Hexagon 8"/>
          <p:cNvSpPr/>
          <p:nvPr/>
        </p:nvSpPr>
        <p:spPr>
          <a:xfrm>
            <a:off x="3691103" y="3388021"/>
            <a:ext cx="3200400" cy="2743200"/>
          </a:xfrm>
          <a:prstGeom prst="hexagon">
            <a:avLst/>
          </a:prstGeom>
          <a:solidFill>
            <a:srgbClr val="B31F24">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0" name="Hexagon 9"/>
          <p:cNvSpPr/>
          <p:nvPr/>
        </p:nvSpPr>
        <p:spPr>
          <a:xfrm>
            <a:off x="6357905" y="1951962"/>
            <a:ext cx="3200400" cy="2743200"/>
          </a:xfrm>
          <a:prstGeom prst="hexagon">
            <a:avLst/>
          </a:prstGeom>
          <a:solidFill>
            <a:srgbClr val="B31F24">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1" name="Hexagon 10"/>
          <p:cNvSpPr/>
          <p:nvPr/>
        </p:nvSpPr>
        <p:spPr>
          <a:xfrm>
            <a:off x="9004265" y="505845"/>
            <a:ext cx="3200400" cy="2743200"/>
          </a:xfrm>
          <a:prstGeom prst="hexagon">
            <a:avLst/>
          </a:prstGeom>
          <a:solidFill>
            <a:srgbClr val="B31F24">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4" name="TextBox 13"/>
          <p:cNvSpPr txBox="1"/>
          <p:nvPr/>
        </p:nvSpPr>
        <p:spPr>
          <a:xfrm>
            <a:off x="9377224" y="1241419"/>
            <a:ext cx="2488245" cy="830997"/>
          </a:xfrm>
          <a:prstGeom prst="rect">
            <a:avLst/>
          </a:prstGeom>
          <a:noFill/>
        </p:spPr>
        <p:txBody>
          <a:bodyPr wrap="square" rtlCol="0">
            <a:spAutoFit/>
          </a:bodyPr>
          <a:lstStyle/>
          <a:p>
            <a:r>
              <a:rPr lang="en-US" sz="2400">
                <a:solidFill>
                  <a:schemeClr val="bg1"/>
                </a:solidFill>
              </a:rPr>
              <a:t>Discuss Norming/Rating</a:t>
            </a:r>
          </a:p>
        </p:txBody>
      </p:sp>
      <p:sp>
        <p:nvSpPr>
          <p:cNvPr id="15" name="TextBox 14"/>
          <p:cNvSpPr txBox="1"/>
          <p:nvPr/>
        </p:nvSpPr>
        <p:spPr>
          <a:xfrm>
            <a:off x="4192857" y="4321207"/>
            <a:ext cx="2404210" cy="830997"/>
          </a:xfrm>
          <a:prstGeom prst="rect">
            <a:avLst/>
          </a:prstGeom>
          <a:noFill/>
        </p:spPr>
        <p:txBody>
          <a:bodyPr wrap="square" rtlCol="0">
            <a:spAutoFit/>
          </a:bodyPr>
          <a:lstStyle/>
          <a:p>
            <a:r>
              <a:rPr lang="en-US" sz="2400">
                <a:solidFill>
                  <a:schemeClr val="bg1"/>
                </a:solidFill>
              </a:rPr>
              <a:t>Review position announcement</a:t>
            </a:r>
            <a:endParaRPr lang="en-US" sz="2000"/>
          </a:p>
        </p:txBody>
      </p:sp>
      <p:sp>
        <p:nvSpPr>
          <p:cNvPr id="16" name="TextBox 15"/>
          <p:cNvSpPr txBox="1"/>
          <p:nvPr/>
        </p:nvSpPr>
        <p:spPr>
          <a:xfrm>
            <a:off x="6638558" y="2815972"/>
            <a:ext cx="2738666" cy="1477328"/>
          </a:xfrm>
          <a:prstGeom prst="rect">
            <a:avLst/>
          </a:prstGeom>
          <a:noFill/>
        </p:spPr>
        <p:txBody>
          <a:bodyPr wrap="square" rtlCol="0">
            <a:spAutoFit/>
          </a:bodyPr>
          <a:lstStyle/>
          <a:p>
            <a:r>
              <a:rPr lang="en-US" sz="2400">
                <a:solidFill>
                  <a:schemeClr val="bg1"/>
                </a:solidFill>
              </a:rPr>
              <a:t>Draft interview questions and activities</a:t>
            </a:r>
            <a:endParaRPr lang="en-US" sz="2000"/>
          </a:p>
          <a:p>
            <a:endParaRPr lang="en-US"/>
          </a:p>
        </p:txBody>
      </p:sp>
      <p:sp>
        <p:nvSpPr>
          <p:cNvPr id="17" name="TextBox 16"/>
          <p:cNvSpPr txBox="1"/>
          <p:nvPr/>
        </p:nvSpPr>
        <p:spPr>
          <a:xfrm>
            <a:off x="4081235" y="1394051"/>
            <a:ext cx="2440961" cy="1107996"/>
          </a:xfrm>
          <a:prstGeom prst="rect">
            <a:avLst/>
          </a:prstGeom>
          <a:noFill/>
        </p:spPr>
        <p:txBody>
          <a:bodyPr wrap="square" rtlCol="0">
            <a:spAutoFit/>
          </a:bodyPr>
          <a:lstStyle/>
          <a:p>
            <a:r>
              <a:rPr lang="en-US" sz="2400">
                <a:solidFill>
                  <a:schemeClr val="bg1"/>
                </a:solidFill>
              </a:rPr>
              <a:t>Confirm timeline of the committee</a:t>
            </a:r>
          </a:p>
          <a:p>
            <a:endParaRPr lang="en-US"/>
          </a:p>
        </p:txBody>
      </p:sp>
      <p:sp>
        <p:nvSpPr>
          <p:cNvPr id="21" name="Hexagon 20"/>
          <p:cNvSpPr/>
          <p:nvPr/>
        </p:nvSpPr>
        <p:spPr>
          <a:xfrm>
            <a:off x="9021147" y="3448594"/>
            <a:ext cx="3200400" cy="2743200"/>
          </a:xfrm>
          <a:prstGeom prst="hexagon">
            <a:avLst/>
          </a:prstGeom>
          <a:solidFill>
            <a:srgbClr val="B31F24">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22" name="TextBox 21"/>
          <p:cNvSpPr txBox="1"/>
          <p:nvPr/>
        </p:nvSpPr>
        <p:spPr>
          <a:xfrm>
            <a:off x="9243427" y="4279438"/>
            <a:ext cx="2679348" cy="830997"/>
          </a:xfrm>
          <a:prstGeom prst="rect">
            <a:avLst/>
          </a:prstGeom>
          <a:noFill/>
        </p:spPr>
        <p:txBody>
          <a:bodyPr wrap="square" rtlCol="0">
            <a:spAutoFit/>
          </a:bodyPr>
          <a:lstStyle/>
          <a:p>
            <a:r>
              <a:rPr lang="en-US" sz="2400">
                <a:solidFill>
                  <a:schemeClr val="bg1"/>
                </a:solidFill>
              </a:rPr>
              <a:t>Determine first  Interview Schedule</a:t>
            </a:r>
          </a:p>
        </p:txBody>
      </p:sp>
      <p:sp>
        <p:nvSpPr>
          <p:cNvPr id="23" name="TextBox 22"/>
          <p:cNvSpPr txBox="1"/>
          <p:nvPr/>
        </p:nvSpPr>
        <p:spPr>
          <a:xfrm>
            <a:off x="816954" y="2193788"/>
            <a:ext cx="2828174" cy="2215991"/>
          </a:xfrm>
          <a:prstGeom prst="rect">
            <a:avLst/>
          </a:prstGeom>
          <a:noFill/>
        </p:spPr>
        <p:txBody>
          <a:bodyPr wrap="square" rtlCol="0">
            <a:spAutoFit/>
          </a:bodyPr>
          <a:lstStyle/>
          <a:p>
            <a:r>
              <a:rPr lang="en-US" sz="4000">
                <a:solidFill>
                  <a:schemeClr val="bg1"/>
                </a:solidFill>
              </a:rPr>
              <a:t>First Meeting Expectation</a:t>
            </a:r>
          </a:p>
          <a:p>
            <a:pPr algn="ctr"/>
            <a:endParaRPr lang="en-US"/>
          </a:p>
        </p:txBody>
      </p:sp>
    </p:spTree>
    <p:extLst>
      <p:ext uri="{BB962C8B-B14F-4D97-AF65-F5344CB8AC3E}">
        <p14:creationId xmlns:p14="http://schemas.microsoft.com/office/powerpoint/2010/main" val="3272681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 name="Rectangle 18">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6C319AB-39A9-197B-36B0-2F75B009DFB8}"/>
              </a:ext>
            </a:extLst>
          </p:cNvPr>
          <p:cNvSpPr txBox="1"/>
          <p:nvPr/>
        </p:nvSpPr>
        <p:spPr>
          <a:xfrm>
            <a:off x="1156851" y="637762"/>
            <a:ext cx="9888496" cy="900131"/>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nSpc>
                <a:spcPct val="90000"/>
              </a:lnSpc>
              <a:spcBef>
                <a:spcPct val="0"/>
              </a:spcBef>
              <a:spcAft>
                <a:spcPts val="600"/>
              </a:spcAft>
            </a:pPr>
            <a:r>
              <a:rPr lang="en-US" sz="4000" kern="1200">
                <a:solidFill>
                  <a:schemeClr val="bg1"/>
                </a:solidFill>
                <a:latin typeface="+mj-lt"/>
                <a:ea typeface="+mj-ea"/>
                <a:cs typeface="+mj-cs"/>
              </a:rPr>
              <a:t>Human Resources Contact</a:t>
            </a:r>
          </a:p>
        </p:txBody>
      </p:sp>
      <p:sp>
        <p:nvSpPr>
          <p:cNvPr id="91" name="Rectangle 20">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22">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3">
            <a:extLst>
              <a:ext uri="{FF2B5EF4-FFF2-40B4-BE49-F238E27FC236}">
                <a16:creationId xmlns:a16="http://schemas.microsoft.com/office/drawing/2014/main" id="{31EEDDDE-FFDE-A23D-0516-97F68B715CF5}"/>
              </a:ext>
            </a:extLst>
          </p:cNvPr>
          <p:cNvSpPr txBox="1"/>
          <p:nvPr/>
        </p:nvSpPr>
        <p:spPr>
          <a:xfrm>
            <a:off x="1155548" y="2217343"/>
            <a:ext cx="9880893" cy="3959619"/>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nSpc>
                <a:spcPct val="90000"/>
              </a:lnSpc>
              <a:spcAft>
                <a:spcPts val="600"/>
              </a:spcAft>
            </a:pPr>
            <a:r>
              <a:rPr lang="en-US" sz="2200" b="1"/>
              <a:t>Sheila Dorsey – Freeman</a:t>
            </a:r>
            <a:endParaRPr lang="en-US" b="1"/>
          </a:p>
          <a:p>
            <a:pPr>
              <a:lnSpc>
                <a:spcPct val="90000"/>
              </a:lnSpc>
              <a:spcAft>
                <a:spcPts val="600"/>
              </a:spcAft>
            </a:pPr>
            <a:r>
              <a:rPr lang="en-US" sz="2200"/>
              <a:t>Human Resources Analyst – Educational Administrators and Full – Time Faculty</a:t>
            </a:r>
            <a:endParaRPr lang="en-US" sz="2200">
              <a:cs typeface="Calibri" panose="020F0502020204030204"/>
            </a:endParaRPr>
          </a:p>
          <a:p>
            <a:pPr>
              <a:lnSpc>
                <a:spcPct val="90000"/>
              </a:lnSpc>
              <a:spcAft>
                <a:spcPts val="600"/>
              </a:spcAft>
            </a:pPr>
            <a:r>
              <a:rPr lang="en-US" sz="2200"/>
              <a:t>760-355-6413</a:t>
            </a:r>
            <a:endParaRPr lang="en-US" sz="2200">
              <a:cs typeface="Calibri" panose="020F0502020204030204"/>
            </a:endParaRPr>
          </a:p>
          <a:p>
            <a:pPr>
              <a:lnSpc>
                <a:spcPct val="90000"/>
              </a:lnSpc>
              <a:spcAft>
                <a:spcPts val="600"/>
              </a:spcAft>
            </a:pPr>
            <a:r>
              <a:rPr lang="en-US" sz="2200">
                <a:hlinkClick r:id="rId3"/>
              </a:rPr>
              <a:t>sheila.freeman@imperial.edu</a:t>
            </a:r>
            <a:endParaRPr lang="en-US" sz="2200">
              <a:cs typeface="Calibri" panose="020F0502020204030204"/>
            </a:endParaRPr>
          </a:p>
          <a:p>
            <a:pPr>
              <a:lnSpc>
                <a:spcPct val="90000"/>
              </a:lnSpc>
              <a:spcAft>
                <a:spcPts val="600"/>
              </a:spcAft>
            </a:pPr>
            <a:endParaRPr lang="en-US" sz="2200" b="1">
              <a:cs typeface="Calibri" panose="020F0502020204030204"/>
            </a:endParaRPr>
          </a:p>
          <a:p>
            <a:pPr>
              <a:lnSpc>
                <a:spcPct val="90000"/>
              </a:lnSpc>
              <a:spcAft>
                <a:spcPts val="600"/>
              </a:spcAft>
            </a:pPr>
            <a:r>
              <a:rPr lang="en-US" sz="2200" b="1"/>
              <a:t>Gloria Arrington  </a:t>
            </a:r>
            <a:endParaRPr lang="en-US" sz="2200" b="1">
              <a:cs typeface="Calibri" panose="020F0502020204030204"/>
            </a:endParaRPr>
          </a:p>
          <a:p>
            <a:pPr>
              <a:lnSpc>
                <a:spcPct val="90000"/>
              </a:lnSpc>
              <a:spcAft>
                <a:spcPts val="600"/>
              </a:spcAft>
            </a:pPr>
            <a:r>
              <a:rPr lang="en-US" sz="2200"/>
              <a:t>Human Resources Analyst – Classified Management and Classified</a:t>
            </a:r>
            <a:endParaRPr lang="en-US" sz="2200">
              <a:cs typeface="Calibri" panose="020F0502020204030204"/>
            </a:endParaRPr>
          </a:p>
          <a:p>
            <a:pPr>
              <a:lnSpc>
                <a:spcPct val="90000"/>
              </a:lnSpc>
              <a:spcAft>
                <a:spcPts val="600"/>
              </a:spcAft>
            </a:pPr>
            <a:r>
              <a:rPr lang="en-US" sz="2200"/>
              <a:t>760-355-6208</a:t>
            </a:r>
            <a:endParaRPr lang="en-US" sz="2200">
              <a:cs typeface="Calibri" panose="020F0502020204030204"/>
            </a:endParaRPr>
          </a:p>
          <a:p>
            <a:pPr>
              <a:lnSpc>
                <a:spcPct val="90000"/>
              </a:lnSpc>
              <a:spcAft>
                <a:spcPts val="600"/>
              </a:spcAft>
            </a:pPr>
            <a:r>
              <a:rPr lang="en-US" sz="2200">
                <a:hlinkClick r:id="rId4"/>
              </a:rPr>
              <a:t>gloria.arrington@imperial.edu</a:t>
            </a:r>
            <a:endParaRPr lang="en-US" sz="2200">
              <a:cs typeface="Calibri" panose="020F0502020204030204"/>
            </a:endParaRPr>
          </a:p>
          <a:p>
            <a:pPr indent="-228600">
              <a:lnSpc>
                <a:spcPct val="90000"/>
              </a:lnSpc>
              <a:spcAft>
                <a:spcPts val="600"/>
              </a:spcAft>
              <a:buFont typeface="Arial" panose="020B0604020202020204" pitchFamily="34" charset="0"/>
              <a:buChar char="•"/>
            </a:pPr>
            <a:endParaRPr lang="en-US" sz="2200"/>
          </a:p>
          <a:p>
            <a:pPr indent="-228600">
              <a:lnSpc>
                <a:spcPct val="90000"/>
              </a:lnSpc>
              <a:spcAft>
                <a:spcPts val="600"/>
              </a:spcAft>
              <a:buFont typeface="Arial" panose="020B0604020202020204" pitchFamily="34" charset="0"/>
              <a:buChar char="•"/>
            </a:pPr>
            <a:endParaRPr lang="en-US" sz="2200"/>
          </a:p>
        </p:txBody>
      </p:sp>
    </p:spTree>
    <p:extLst>
      <p:ext uri="{BB962C8B-B14F-4D97-AF65-F5344CB8AC3E}">
        <p14:creationId xmlns:p14="http://schemas.microsoft.com/office/powerpoint/2010/main" val="14003416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TotalTime>
  <Words>3965</Words>
  <Application>Microsoft Office PowerPoint</Application>
  <PresentationFormat>Widescreen</PresentationFormat>
  <Paragraphs>439</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Arial Black</vt:lpstr>
      <vt:lpstr>Calibri</vt:lpstr>
      <vt:lpstr>Calibri Light</vt:lpstr>
      <vt:lpstr>Office Theme</vt:lpstr>
      <vt:lpstr>Screening Committee Workshop</vt:lpstr>
      <vt:lpstr>PowerPoint Presentation</vt:lpstr>
      <vt:lpstr>Confidentiality </vt:lpstr>
      <vt:lpstr>Conflict of Interest</vt:lpstr>
      <vt:lpstr>PowerPoint Presentation</vt:lpstr>
      <vt:lpstr>Recruitment Process </vt:lpstr>
      <vt:lpstr>Role of Screening Committee</vt:lpstr>
      <vt:lpstr>PowerPoint Presentation</vt:lpstr>
      <vt:lpstr>PowerPoint Presentation</vt:lpstr>
    </vt:vector>
  </TitlesOfParts>
  <Company>Cerro Coso Community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Screening Committee Training</dc:title>
  <dc:creator>Resa Hess</dc:creator>
  <cp:lastModifiedBy>Gloria Arrington</cp:lastModifiedBy>
  <cp:revision>11</cp:revision>
  <dcterms:created xsi:type="dcterms:W3CDTF">2021-01-24T15:00:59Z</dcterms:created>
  <dcterms:modified xsi:type="dcterms:W3CDTF">2024-04-25T15:06:35Z</dcterms:modified>
</cp:coreProperties>
</file>