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81" d="100"/>
          <a:sy n="81" d="100"/>
        </p:scale>
        <p:origin x="174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0" y="7772400"/>
                </a:moveTo>
                <a:lnTo>
                  <a:pt x="10058400" y="7772400"/>
                </a:lnTo>
                <a:lnTo>
                  <a:pt x="10058400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85750" y="262890"/>
            <a:ext cx="2978785" cy="1082040"/>
          </a:xfrm>
          <a:custGeom>
            <a:avLst/>
            <a:gdLst/>
            <a:ahLst/>
            <a:cxnLst/>
            <a:rect l="l" t="t" r="r" b="b"/>
            <a:pathLst>
              <a:path w="2978785" h="1082040">
                <a:moveTo>
                  <a:pt x="137159" y="1036319"/>
                </a:moveTo>
                <a:lnTo>
                  <a:pt x="114300" y="1036319"/>
                </a:lnTo>
                <a:lnTo>
                  <a:pt x="114300" y="1082039"/>
                </a:lnTo>
                <a:lnTo>
                  <a:pt x="2864231" y="1082039"/>
                </a:lnTo>
                <a:lnTo>
                  <a:pt x="2864231" y="1059179"/>
                </a:lnTo>
                <a:lnTo>
                  <a:pt x="137159" y="1059179"/>
                </a:lnTo>
                <a:lnTo>
                  <a:pt x="137159" y="1036319"/>
                </a:lnTo>
                <a:close/>
              </a:path>
              <a:path w="2978785" h="1082040">
                <a:moveTo>
                  <a:pt x="2864231" y="1036319"/>
                </a:moveTo>
                <a:lnTo>
                  <a:pt x="2841371" y="1036319"/>
                </a:lnTo>
                <a:lnTo>
                  <a:pt x="2841371" y="1059179"/>
                </a:lnTo>
                <a:lnTo>
                  <a:pt x="2864231" y="1059179"/>
                </a:lnTo>
                <a:lnTo>
                  <a:pt x="2864231" y="1036319"/>
                </a:lnTo>
                <a:close/>
              </a:path>
              <a:path w="2978785" h="1082040">
                <a:moveTo>
                  <a:pt x="68579" y="967739"/>
                </a:moveTo>
                <a:lnTo>
                  <a:pt x="45720" y="967739"/>
                </a:lnTo>
                <a:lnTo>
                  <a:pt x="51109" y="994475"/>
                </a:lnTo>
                <a:lnTo>
                  <a:pt x="65808" y="1016269"/>
                </a:lnTo>
                <a:lnTo>
                  <a:pt x="87607" y="1030944"/>
                </a:lnTo>
                <a:lnTo>
                  <a:pt x="114300" y="1036319"/>
                </a:lnTo>
                <a:lnTo>
                  <a:pt x="114300" y="1013459"/>
                </a:lnTo>
                <a:lnTo>
                  <a:pt x="96504" y="1009870"/>
                </a:lnTo>
                <a:lnTo>
                  <a:pt x="81972" y="1000077"/>
                </a:lnTo>
                <a:lnTo>
                  <a:pt x="72173" y="985545"/>
                </a:lnTo>
                <a:lnTo>
                  <a:pt x="68579" y="967739"/>
                </a:lnTo>
                <a:close/>
              </a:path>
              <a:path w="2978785" h="1082040">
                <a:moveTo>
                  <a:pt x="2841371" y="1013459"/>
                </a:moveTo>
                <a:lnTo>
                  <a:pt x="137159" y="1013459"/>
                </a:lnTo>
                <a:lnTo>
                  <a:pt x="137159" y="1036319"/>
                </a:lnTo>
                <a:lnTo>
                  <a:pt x="2841371" y="1036319"/>
                </a:lnTo>
                <a:lnTo>
                  <a:pt x="2841371" y="1013459"/>
                </a:lnTo>
                <a:close/>
              </a:path>
              <a:path w="2978785" h="1082040">
                <a:moveTo>
                  <a:pt x="2932811" y="967739"/>
                </a:moveTo>
                <a:lnTo>
                  <a:pt x="2909951" y="967739"/>
                </a:lnTo>
                <a:lnTo>
                  <a:pt x="2906361" y="985545"/>
                </a:lnTo>
                <a:lnTo>
                  <a:pt x="2896568" y="1000077"/>
                </a:lnTo>
                <a:lnTo>
                  <a:pt x="2882036" y="1009870"/>
                </a:lnTo>
                <a:lnTo>
                  <a:pt x="2864231" y="1013459"/>
                </a:lnTo>
                <a:lnTo>
                  <a:pt x="2864231" y="1036319"/>
                </a:lnTo>
                <a:lnTo>
                  <a:pt x="2890912" y="1030944"/>
                </a:lnTo>
                <a:lnTo>
                  <a:pt x="2912713" y="1016269"/>
                </a:lnTo>
                <a:lnTo>
                  <a:pt x="2927417" y="994475"/>
                </a:lnTo>
                <a:lnTo>
                  <a:pt x="2932811" y="967739"/>
                </a:lnTo>
                <a:close/>
              </a:path>
              <a:path w="2978785" h="1082040">
                <a:moveTo>
                  <a:pt x="137159" y="944879"/>
                </a:moveTo>
                <a:lnTo>
                  <a:pt x="68579" y="944879"/>
                </a:lnTo>
                <a:lnTo>
                  <a:pt x="68579" y="967739"/>
                </a:lnTo>
                <a:lnTo>
                  <a:pt x="114300" y="967739"/>
                </a:lnTo>
                <a:lnTo>
                  <a:pt x="114300" y="1013459"/>
                </a:lnTo>
                <a:lnTo>
                  <a:pt x="137159" y="1013459"/>
                </a:lnTo>
                <a:lnTo>
                  <a:pt x="137159" y="944879"/>
                </a:lnTo>
                <a:close/>
              </a:path>
              <a:path w="2978785" h="1082040">
                <a:moveTo>
                  <a:pt x="2909951" y="944879"/>
                </a:moveTo>
                <a:lnTo>
                  <a:pt x="2841371" y="944879"/>
                </a:lnTo>
                <a:lnTo>
                  <a:pt x="2841371" y="1013459"/>
                </a:lnTo>
                <a:lnTo>
                  <a:pt x="2864231" y="1013459"/>
                </a:lnTo>
                <a:lnTo>
                  <a:pt x="2864231" y="967739"/>
                </a:lnTo>
                <a:lnTo>
                  <a:pt x="2909951" y="967739"/>
                </a:lnTo>
                <a:lnTo>
                  <a:pt x="2909951" y="944879"/>
                </a:lnTo>
                <a:close/>
              </a:path>
              <a:path w="2978785" h="1082040">
                <a:moveTo>
                  <a:pt x="45720" y="114300"/>
                </a:moveTo>
                <a:lnTo>
                  <a:pt x="0" y="114300"/>
                </a:lnTo>
                <a:lnTo>
                  <a:pt x="0" y="967739"/>
                </a:lnTo>
                <a:lnTo>
                  <a:pt x="45720" y="967739"/>
                </a:lnTo>
                <a:lnTo>
                  <a:pt x="45720" y="944879"/>
                </a:lnTo>
                <a:lnTo>
                  <a:pt x="22860" y="944879"/>
                </a:lnTo>
                <a:lnTo>
                  <a:pt x="22860" y="137159"/>
                </a:lnTo>
                <a:lnTo>
                  <a:pt x="45720" y="137159"/>
                </a:lnTo>
                <a:lnTo>
                  <a:pt x="45720" y="114300"/>
                </a:lnTo>
                <a:close/>
              </a:path>
              <a:path w="2978785" h="1082040">
                <a:moveTo>
                  <a:pt x="2978530" y="114300"/>
                </a:moveTo>
                <a:lnTo>
                  <a:pt x="2932811" y="114300"/>
                </a:lnTo>
                <a:lnTo>
                  <a:pt x="2932811" y="137159"/>
                </a:lnTo>
                <a:lnTo>
                  <a:pt x="2955671" y="137159"/>
                </a:lnTo>
                <a:lnTo>
                  <a:pt x="2955671" y="944879"/>
                </a:lnTo>
                <a:lnTo>
                  <a:pt x="2932811" y="944879"/>
                </a:lnTo>
                <a:lnTo>
                  <a:pt x="2932811" y="967739"/>
                </a:lnTo>
                <a:lnTo>
                  <a:pt x="2978530" y="967739"/>
                </a:lnTo>
                <a:lnTo>
                  <a:pt x="2978530" y="114300"/>
                </a:lnTo>
                <a:close/>
              </a:path>
              <a:path w="2978785" h="1082040">
                <a:moveTo>
                  <a:pt x="68579" y="137159"/>
                </a:moveTo>
                <a:lnTo>
                  <a:pt x="45720" y="137159"/>
                </a:lnTo>
                <a:lnTo>
                  <a:pt x="45720" y="944879"/>
                </a:lnTo>
                <a:lnTo>
                  <a:pt x="68579" y="944879"/>
                </a:lnTo>
                <a:lnTo>
                  <a:pt x="68579" y="137159"/>
                </a:lnTo>
                <a:close/>
              </a:path>
              <a:path w="2978785" h="1082040">
                <a:moveTo>
                  <a:pt x="2932811" y="137159"/>
                </a:moveTo>
                <a:lnTo>
                  <a:pt x="2909951" y="137159"/>
                </a:lnTo>
                <a:lnTo>
                  <a:pt x="2909951" y="944879"/>
                </a:lnTo>
                <a:lnTo>
                  <a:pt x="2932811" y="944879"/>
                </a:lnTo>
                <a:lnTo>
                  <a:pt x="2932811" y="137159"/>
                </a:lnTo>
                <a:close/>
              </a:path>
              <a:path w="2978785" h="1082040">
                <a:moveTo>
                  <a:pt x="137159" y="68579"/>
                </a:moveTo>
                <a:lnTo>
                  <a:pt x="114300" y="68579"/>
                </a:lnTo>
                <a:lnTo>
                  <a:pt x="114300" y="114300"/>
                </a:lnTo>
                <a:lnTo>
                  <a:pt x="68579" y="114300"/>
                </a:lnTo>
                <a:lnTo>
                  <a:pt x="68579" y="137159"/>
                </a:lnTo>
                <a:lnTo>
                  <a:pt x="137159" y="137159"/>
                </a:lnTo>
                <a:lnTo>
                  <a:pt x="137159" y="68579"/>
                </a:lnTo>
                <a:close/>
              </a:path>
              <a:path w="2978785" h="1082040">
                <a:moveTo>
                  <a:pt x="2864231" y="68579"/>
                </a:moveTo>
                <a:lnTo>
                  <a:pt x="2841371" y="68579"/>
                </a:lnTo>
                <a:lnTo>
                  <a:pt x="2841371" y="137159"/>
                </a:lnTo>
                <a:lnTo>
                  <a:pt x="2909951" y="137159"/>
                </a:lnTo>
                <a:lnTo>
                  <a:pt x="2909951" y="114300"/>
                </a:lnTo>
                <a:lnTo>
                  <a:pt x="2864231" y="114300"/>
                </a:lnTo>
                <a:lnTo>
                  <a:pt x="2864231" y="68579"/>
                </a:lnTo>
                <a:close/>
              </a:path>
              <a:path w="2978785" h="1082040">
                <a:moveTo>
                  <a:pt x="114300" y="45719"/>
                </a:moveTo>
                <a:lnTo>
                  <a:pt x="87607" y="51113"/>
                </a:lnTo>
                <a:lnTo>
                  <a:pt x="65808" y="65817"/>
                </a:lnTo>
                <a:lnTo>
                  <a:pt x="51109" y="87618"/>
                </a:lnTo>
                <a:lnTo>
                  <a:pt x="45720" y="114300"/>
                </a:lnTo>
                <a:lnTo>
                  <a:pt x="68579" y="114300"/>
                </a:lnTo>
                <a:lnTo>
                  <a:pt x="72173" y="96494"/>
                </a:lnTo>
                <a:lnTo>
                  <a:pt x="81972" y="81962"/>
                </a:lnTo>
                <a:lnTo>
                  <a:pt x="96504" y="72169"/>
                </a:lnTo>
                <a:lnTo>
                  <a:pt x="114300" y="68579"/>
                </a:lnTo>
                <a:lnTo>
                  <a:pt x="114300" y="45719"/>
                </a:lnTo>
                <a:close/>
              </a:path>
              <a:path w="2978785" h="1082040">
                <a:moveTo>
                  <a:pt x="2864231" y="45719"/>
                </a:moveTo>
                <a:lnTo>
                  <a:pt x="2864231" y="68579"/>
                </a:lnTo>
                <a:lnTo>
                  <a:pt x="2882036" y="72169"/>
                </a:lnTo>
                <a:lnTo>
                  <a:pt x="2896568" y="81962"/>
                </a:lnTo>
                <a:lnTo>
                  <a:pt x="2906361" y="96494"/>
                </a:lnTo>
                <a:lnTo>
                  <a:pt x="2909951" y="114300"/>
                </a:lnTo>
                <a:lnTo>
                  <a:pt x="2932811" y="114300"/>
                </a:lnTo>
                <a:lnTo>
                  <a:pt x="2927417" y="87618"/>
                </a:lnTo>
                <a:lnTo>
                  <a:pt x="2912713" y="65817"/>
                </a:lnTo>
                <a:lnTo>
                  <a:pt x="2890912" y="51113"/>
                </a:lnTo>
                <a:lnTo>
                  <a:pt x="2864231" y="45719"/>
                </a:lnTo>
                <a:close/>
              </a:path>
              <a:path w="2978785" h="1082040">
                <a:moveTo>
                  <a:pt x="2841371" y="45719"/>
                </a:moveTo>
                <a:lnTo>
                  <a:pt x="137159" y="45719"/>
                </a:lnTo>
                <a:lnTo>
                  <a:pt x="137159" y="68579"/>
                </a:lnTo>
                <a:lnTo>
                  <a:pt x="2841371" y="68579"/>
                </a:lnTo>
                <a:lnTo>
                  <a:pt x="2841371" y="45719"/>
                </a:lnTo>
                <a:close/>
              </a:path>
              <a:path w="2978785" h="1082040">
                <a:moveTo>
                  <a:pt x="2864231" y="0"/>
                </a:moveTo>
                <a:lnTo>
                  <a:pt x="114300" y="0"/>
                </a:lnTo>
                <a:lnTo>
                  <a:pt x="114300" y="45719"/>
                </a:lnTo>
                <a:lnTo>
                  <a:pt x="137159" y="45719"/>
                </a:lnTo>
                <a:lnTo>
                  <a:pt x="137159" y="22859"/>
                </a:lnTo>
                <a:lnTo>
                  <a:pt x="2864231" y="22859"/>
                </a:lnTo>
                <a:lnTo>
                  <a:pt x="2864231" y="0"/>
                </a:lnTo>
                <a:close/>
              </a:path>
              <a:path w="2978785" h="1082040">
                <a:moveTo>
                  <a:pt x="2864231" y="22859"/>
                </a:moveTo>
                <a:lnTo>
                  <a:pt x="2841371" y="22859"/>
                </a:lnTo>
                <a:lnTo>
                  <a:pt x="2841371" y="45719"/>
                </a:lnTo>
                <a:lnTo>
                  <a:pt x="2864231" y="45719"/>
                </a:lnTo>
                <a:lnTo>
                  <a:pt x="2864231" y="22859"/>
                </a:lnTo>
                <a:close/>
              </a:path>
            </a:pathLst>
          </a:custGeom>
          <a:solidFill>
            <a:srgbClr val="9AB3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85750" y="262890"/>
            <a:ext cx="2978785" cy="1082040"/>
          </a:xfrm>
          <a:custGeom>
            <a:avLst/>
            <a:gdLst/>
            <a:ahLst/>
            <a:cxnLst/>
            <a:rect l="l" t="t" r="r" b="b"/>
            <a:pathLst>
              <a:path w="2978785" h="1082040">
                <a:moveTo>
                  <a:pt x="114300" y="1036319"/>
                </a:moveTo>
                <a:lnTo>
                  <a:pt x="2864231" y="1036319"/>
                </a:lnTo>
                <a:lnTo>
                  <a:pt x="2890912" y="1030944"/>
                </a:lnTo>
                <a:lnTo>
                  <a:pt x="2912713" y="1016269"/>
                </a:lnTo>
                <a:lnTo>
                  <a:pt x="2927417" y="994475"/>
                </a:lnTo>
                <a:lnTo>
                  <a:pt x="2932811" y="967739"/>
                </a:lnTo>
                <a:lnTo>
                  <a:pt x="2932811" y="114300"/>
                </a:lnTo>
                <a:lnTo>
                  <a:pt x="2927417" y="87618"/>
                </a:lnTo>
                <a:lnTo>
                  <a:pt x="2912713" y="65817"/>
                </a:lnTo>
                <a:lnTo>
                  <a:pt x="2890912" y="51113"/>
                </a:lnTo>
                <a:lnTo>
                  <a:pt x="2864231" y="45719"/>
                </a:lnTo>
                <a:lnTo>
                  <a:pt x="114300" y="45719"/>
                </a:lnTo>
                <a:lnTo>
                  <a:pt x="87607" y="51113"/>
                </a:lnTo>
                <a:lnTo>
                  <a:pt x="65808" y="65817"/>
                </a:lnTo>
                <a:lnTo>
                  <a:pt x="51109" y="87618"/>
                </a:lnTo>
                <a:lnTo>
                  <a:pt x="45720" y="114300"/>
                </a:lnTo>
                <a:lnTo>
                  <a:pt x="45720" y="967739"/>
                </a:lnTo>
                <a:lnTo>
                  <a:pt x="51109" y="994475"/>
                </a:lnTo>
                <a:lnTo>
                  <a:pt x="65808" y="1016269"/>
                </a:lnTo>
                <a:lnTo>
                  <a:pt x="87607" y="1030944"/>
                </a:lnTo>
                <a:lnTo>
                  <a:pt x="114300" y="1036319"/>
                </a:lnTo>
                <a:close/>
              </a:path>
              <a:path w="2978785" h="1082040">
                <a:moveTo>
                  <a:pt x="114300" y="1013459"/>
                </a:moveTo>
                <a:lnTo>
                  <a:pt x="2864231" y="1013459"/>
                </a:lnTo>
                <a:lnTo>
                  <a:pt x="2882036" y="1009870"/>
                </a:lnTo>
                <a:lnTo>
                  <a:pt x="2896568" y="1000077"/>
                </a:lnTo>
                <a:lnTo>
                  <a:pt x="2906361" y="985545"/>
                </a:lnTo>
                <a:lnTo>
                  <a:pt x="2909951" y="967739"/>
                </a:lnTo>
                <a:lnTo>
                  <a:pt x="2909951" y="114300"/>
                </a:lnTo>
                <a:lnTo>
                  <a:pt x="2906361" y="96494"/>
                </a:lnTo>
                <a:lnTo>
                  <a:pt x="2896568" y="81962"/>
                </a:lnTo>
                <a:lnTo>
                  <a:pt x="2882036" y="72169"/>
                </a:lnTo>
                <a:lnTo>
                  <a:pt x="2864231" y="68579"/>
                </a:lnTo>
                <a:lnTo>
                  <a:pt x="114300" y="68579"/>
                </a:lnTo>
                <a:lnTo>
                  <a:pt x="96504" y="72169"/>
                </a:lnTo>
                <a:lnTo>
                  <a:pt x="81972" y="81962"/>
                </a:lnTo>
                <a:lnTo>
                  <a:pt x="72173" y="96494"/>
                </a:lnTo>
                <a:lnTo>
                  <a:pt x="68579" y="114300"/>
                </a:lnTo>
                <a:lnTo>
                  <a:pt x="68579" y="967739"/>
                </a:lnTo>
                <a:lnTo>
                  <a:pt x="72173" y="985545"/>
                </a:lnTo>
                <a:lnTo>
                  <a:pt x="81972" y="1000077"/>
                </a:lnTo>
                <a:lnTo>
                  <a:pt x="96504" y="1009870"/>
                </a:lnTo>
                <a:lnTo>
                  <a:pt x="114300" y="1013459"/>
                </a:lnTo>
                <a:close/>
              </a:path>
              <a:path w="2978785" h="1082040">
                <a:moveTo>
                  <a:pt x="114300" y="1082039"/>
                </a:moveTo>
                <a:lnTo>
                  <a:pt x="2864231" y="1082039"/>
                </a:lnTo>
                <a:lnTo>
                  <a:pt x="2864231" y="967739"/>
                </a:lnTo>
                <a:lnTo>
                  <a:pt x="2978530" y="967739"/>
                </a:lnTo>
                <a:lnTo>
                  <a:pt x="2978530" y="114300"/>
                </a:lnTo>
                <a:lnTo>
                  <a:pt x="2864231" y="114300"/>
                </a:lnTo>
                <a:lnTo>
                  <a:pt x="2864231" y="0"/>
                </a:lnTo>
                <a:lnTo>
                  <a:pt x="114300" y="0"/>
                </a:lnTo>
                <a:lnTo>
                  <a:pt x="114300" y="114300"/>
                </a:lnTo>
                <a:lnTo>
                  <a:pt x="0" y="114300"/>
                </a:lnTo>
                <a:lnTo>
                  <a:pt x="0" y="967739"/>
                </a:lnTo>
                <a:lnTo>
                  <a:pt x="114300" y="967739"/>
                </a:lnTo>
                <a:lnTo>
                  <a:pt x="114300" y="1082039"/>
                </a:lnTo>
                <a:close/>
              </a:path>
              <a:path w="2978785" h="1082040">
                <a:moveTo>
                  <a:pt x="137159" y="1059179"/>
                </a:moveTo>
                <a:lnTo>
                  <a:pt x="2841371" y="1059179"/>
                </a:lnTo>
                <a:lnTo>
                  <a:pt x="2841371" y="944879"/>
                </a:lnTo>
                <a:lnTo>
                  <a:pt x="2955671" y="944879"/>
                </a:lnTo>
                <a:lnTo>
                  <a:pt x="2955671" y="137159"/>
                </a:lnTo>
                <a:lnTo>
                  <a:pt x="2841371" y="137159"/>
                </a:lnTo>
                <a:lnTo>
                  <a:pt x="2841371" y="22859"/>
                </a:lnTo>
                <a:lnTo>
                  <a:pt x="137159" y="22859"/>
                </a:lnTo>
                <a:lnTo>
                  <a:pt x="137159" y="137159"/>
                </a:lnTo>
                <a:lnTo>
                  <a:pt x="22860" y="137159"/>
                </a:lnTo>
                <a:lnTo>
                  <a:pt x="22860" y="944879"/>
                </a:lnTo>
                <a:lnTo>
                  <a:pt x="137159" y="944879"/>
                </a:lnTo>
                <a:lnTo>
                  <a:pt x="137159" y="1059179"/>
                </a:lnTo>
                <a:close/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85750" y="262890"/>
            <a:ext cx="2978785" cy="1082040"/>
          </a:xfrm>
          <a:custGeom>
            <a:avLst/>
            <a:gdLst/>
            <a:ahLst/>
            <a:cxnLst/>
            <a:rect l="l" t="t" r="r" b="b"/>
            <a:pathLst>
              <a:path w="2978785" h="1082040">
                <a:moveTo>
                  <a:pt x="137159" y="1036319"/>
                </a:moveTo>
                <a:lnTo>
                  <a:pt x="114300" y="1036319"/>
                </a:lnTo>
                <a:lnTo>
                  <a:pt x="114300" y="1082039"/>
                </a:lnTo>
                <a:lnTo>
                  <a:pt x="2864231" y="1082039"/>
                </a:lnTo>
                <a:lnTo>
                  <a:pt x="2864231" y="1059179"/>
                </a:lnTo>
                <a:lnTo>
                  <a:pt x="137159" y="1059179"/>
                </a:lnTo>
                <a:lnTo>
                  <a:pt x="137159" y="1036319"/>
                </a:lnTo>
                <a:close/>
              </a:path>
              <a:path w="2978785" h="1082040">
                <a:moveTo>
                  <a:pt x="2864231" y="1036319"/>
                </a:moveTo>
                <a:lnTo>
                  <a:pt x="2841371" y="1036319"/>
                </a:lnTo>
                <a:lnTo>
                  <a:pt x="2841371" y="1059179"/>
                </a:lnTo>
                <a:lnTo>
                  <a:pt x="2864231" y="1059179"/>
                </a:lnTo>
                <a:lnTo>
                  <a:pt x="2864231" y="1036319"/>
                </a:lnTo>
                <a:close/>
              </a:path>
              <a:path w="2978785" h="1082040">
                <a:moveTo>
                  <a:pt x="68579" y="967739"/>
                </a:moveTo>
                <a:lnTo>
                  <a:pt x="45720" y="967739"/>
                </a:lnTo>
                <a:lnTo>
                  <a:pt x="51109" y="994475"/>
                </a:lnTo>
                <a:lnTo>
                  <a:pt x="65808" y="1016269"/>
                </a:lnTo>
                <a:lnTo>
                  <a:pt x="87607" y="1030944"/>
                </a:lnTo>
                <a:lnTo>
                  <a:pt x="114300" y="1036319"/>
                </a:lnTo>
                <a:lnTo>
                  <a:pt x="114300" y="1013459"/>
                </a:lnTo>
                <a:lnTo>
                  <a:pt x="96504" y="1009870"/>
                </a:lnTo>
                <a:lnTo>
                  <a:pt x="81972" y="1000077"/>
                </a:lnTo>
                <a:lnTo>
                  <a:pt x="72173" y="985545"/>
                </a:lnTo>
                <a:lnTo>
                  <a:pt x="68579" y="967739"/>
                </a:lnTo>
                <a:close/>
              </a:path>
              <a:path w="2978785" h="1082040">
                <a:moveTo>
                  <a:pt x="2841371" y="1013459"/>
                </a:moveTo>
                <a:lnTo>
                  <a:pt x="137159" y="1013459"/>
                </a:lnTo>
                <a:lnTo>
                  <a:pt x="137159" y="1036319"/>
                </a:lnTo>
                <a:lnTo>
                  <a:pt x="2841371" y="1036319"/>
                </a:lnTo>
                <a:lnTo>
                  <a:pt x="2841371" y="1013459"/>
                </a:lnTo>
                <a:close/>
              </a:path>
              <a:path w="2978785" h="1082040">
                <a:moveTo>
                  <a:pt x="2932811" y="967739"/>
                </a:moveTo>
                <a:lnTo>
                  <a:pt x="2909951" y="967739"/>
                </a:lnTo>
                <a:lnTo>
                  <a:pt x="2906361" y="985545"/>
                </a:lnTo>
                <a:lnTo>
                  <a:pt x="2896568" y="1000077"/>
                </a:lnTo>
                <a:lnTo>
                  <a:pt x="2882036" y="1009870"/>
                </a:lnTo>
                <a:lnTo>
                  <a:pt x="2864231" y="1013459"/>
                </a:lnTo>
                <a:lnTo>
                  <a:pt x="2864231" y="1036319"/>
                </a:lnTo>
                <a:lnTo>
                  <a:pt x="2890912" y="1030944"/>
                </a:lnTo>
                <a:lnTo>
                  <a:pt x="2912713" y="1016269"/>
                </a:lnTo>
                <a:lnTo>
                  <a:pt x="2927417" y="994475"/>
                </a:lnTo>
                <a:lnTo>
                  <a:pt x="2932811" y="967739"/>
                </a:lnTo>
                <a:close/>
              </a:path>
              <a:path w="2978785" h="1082040">
                <a:moveTo>
                  <a:pt x="137159" y="944879"/>
                </a:moveTo>
                <a:lnTo>
                  <a:pt x="68579" y="944879"/>
                </a:lnTo>
                <a:lnTo>
                  <a:pt x="68579" y="967739"/>
                </a:lnTo>
                <a:lnTo>
                  <a:pt x="114300" y="967739"/>
                </a:lnTo>
                <a:lnTo>
                  <a:pt x="114300" y="1013459"/>
                </a:lnTo>
                <a:lnTo>
                  <a:pt x="137159" y="1013459"/>
                </a:lnTo>
                <a:lnTo>
                  <a:pt x="137159" y="944879"/>
                </a:lnTo>
                <a:close/>
              </a:path>
              <a:path w="2978785" h="1082040">
                <a:moveTo>
                  <a:pt x="2909951" y="944879"/>
                </a:moveTo>
                <a:lnTo>
                  <a:pt x="2841371" y="944879"/>
                </a:lnTo>
                <a:lnTo>
                  <a:pt x="2841371" y="1013459"/>
                </a:lnTo>
                <a:lnTo>
                  <a:pt x="2864231" y="1013459"/>
                </a:lnTo>
                <a:lnTo>
                  <a:pt x="2864231" y="967739"/>
                </a:lnTo>
                <a:lnTo>
                  <a:pt x="2909951" y="967739"/>
                </a:lnTo>
                <a:lnTo>
                  <a:pt x="2909951" y="944879"/>
                </a:lnTo>
                <a:close/>
              </a:path>
              <a:path w="2978785" h="1082040">
                <a:moveTo>
                  <a:pt x="45720" y="114300"/>
                </a:moveTo>
                <a:lnTo>
                  <a:pt x="0" y="114300"/>
                </a:lnTo>
                <a:lnTo>
                  <a:pt x="0" y="967739"/>
                </a:lnTo>
                <a:lnTo>
                  <a:pt x="45720" y="967739"/>
                </a:lnTo>
                <a:lnTo>
                  <a:pt x="45720" y="944879"/>
                </a:lnTo>
                <a:lnTo>
                  <a:pt x="22860" y="944879"/>
                </a:lnTo>
                <a:lnTo>
                  <a:pt x="22860" y="137159"/>
                </a:lnTo>
                <a:lnTo>
                  <a:pt x="45720" y="137159"/>
                </a:lnTo>
                <a:lnTo>
                  <a:pt x="45720" y="114300"/>
                </a:lnTo>
                <a:close/>
              </a:path>
              <a:path w="2978785" h="1082040">
                <a:moveTo>
                  <a:pt x="2978530" y="114300"/>
                </a:moveTo>
                <a:lnTo>
                  <a:pt x="2932811" y="114300"/>
                </a:lnTo>
                <a:lnTo>
                  <a:pt x="2932811" y="137159"/>
                </a:lnTo>
                <a:lnTo>
                  <a:pt x="2955671" y="137159"/>
                </a:lnTo>
                <a:lnTo>
                  <a:pt x="2955671" y="944879"/>
                </a:lnTo>
                <a:lnTo>
                  <a:pt x="2932811" y="944879"/>
                </a:lnTo>
                <a:lnTo>
                  <a:pt x="2932811" y="967739"/>
                </a:lnTo>
                <a:lnTo>
                  <a:pt x="2978530" y="967739"/>
                </a:lnTo>
                <a:lnTo>
                  <a:pt x="2978530" y="114300"/>
                </a:lnTo>
                <a:close/>
              </a:path>
              <a:path w="2978785" h="1082040">
                <a:moveTo>
                  <a:pt x="68579" y="137159"/>
                </a:moveTo>
                <a:lnTo>
                  <a:pt x="45720" y="137159"/>
                </a:lnTo>
                <a:lnTo>
                  <a:pt x="45720" y="944879"/>
                </a:lnTo>
                <a:lnTo>
                  <a:pt x="68579" y="944879"/>
                </a:lnTo>
                <a:lnTo>
                  <a:pt x="68579" y="137159"/>
                </a:lnTo>
                <a:close/>
              </a:path>
              <a:path w="2978785" h="1082040">
                <a:moveTo>
                  <a:pt x="2932811" y="137159"/>
                </a:moveTo>
                <a:lnTo>
                  <a:pt x="2909951" y="137159"/>
                </a:lnTo>
                <a:lnTo>
                  <a:pt x="2909951" y="944879"/>
                </a:lnTo>
                <a:lnTo>
                  <a:pt x="2932811" y="944879"/>
                </a:lnTo>
                <a:lnTo>
                  <a:pt x="2932811" y="137159"/>
                </a:lnTo>
                <a:close/>
              </a:path>
              <a:path w="2978785" h="1082040">
                <a:moveTo>
                  <a:pt x="137159" y="68579"/>
                </a:moveTo>
                <a:lnTo>
                  <a:pt x="114300" y="68579"/>
                </a:lnTo>
                <a:lnTo>
                  <a:pt x="114300" y="114300"/>
                </a:lnTo>
                <a:lnTo>
                  <a:pt x="68579" y="114300"/>
                </a:lnTo>
                <a:lnTo>
                  <a:pt x="68579" y="137159"/>
                </a:lnTo>
                <a:lnTo>
                  <a:pt x="137159" y="137159"/>
                </a:lnTo>
                <a:lnTo>
                  <a:pt x="137159" y="68579"/>
                </a:lnTo>
                <a:close/>
              </a:path>
              <a:path w="2978785" h="1082040">
                <a:moveTo>
                  <a:pt x="2864231" y="68579"/>
                </a:moveTo>
                <a:lnTo>
                  <a:pt x="2841371" y="68579"/>
                </a:lnTo>
                <a:lnTo>
                  <a:pt x="2841371" y="137159"/>
                </a:lnTo>
                <a:lnTo>
                  <a:pt x="2909951" y="137159"/>
                </a:lnTo>
                <a:lnTo>
                  <a:pt x="2909951" y="114300"/>
                </a:lnTo>
                <a:lnTo>
                  <a:pt x="2864231" y="114300"/>
                </a:lnTo>
                <a:lnTo>
                  <a:pt x="2864231" y="68579"/>
                </a:lnTo>
                <a:close/>
              </a:path>
              <a:path w="2978785" h="1082040">
                <a:moveTo>
                  <a:pt x="114300" y="45719"/>
                </a:moveTo>
                <a:lnTo>
                  <a:pt x="87607" y="51113"/>
                </a:lnTo>
                <a:lnTo>
                  <a:pt x="65808" y="65817"/>
                </a:lnTo>
                <a:lnTo>
                  <a:pt x="51109" y="87618"/>
                </a:lnTo>
                <a:lnTo>
                  <a:pt x="45720" y="114300"/>
                </a:lnTo>
                <a:lnTo>
                  <a:pt x="68579" y="114300"/>
                </a:lnTo>
                <a:lnTo>
                  <a:pt x="72173" y="96494"/>
                </a:lnTo>
                <a:lnTo>
                  <a:pt x="81972" y="81962"/>
                </a:lnTo>
                <a:lnTo>
                  <a:pt x="96504" y="72169"/>
                </a:lnTo>
                <a:lnTo>
                  <a:pt x="114300" y="68579"/>
                </a:lnTo>
                <a:lnTo>
                  <a:pt x="114300" y="45719"/>
                </a:lnTo>
                <a:close/>
              </a:path>
              <a:path w="2978785" h="1082040">
                <a:moveTo>
                  <a:pt x="2864231" y="45719"/>
                </a:moveTo>
                <a:lnTo>
                  <a:pt x="2864231" y="68579"/>
                </a:lnTo>
                <a:lnTo>
                  <a:pt x="2882036" y="72169"/>
                </a:lnTo>
                <a:lnTo>
                  <a:pt x="2896568" y="81962"/>
                </a:lnTo>
                <a:lnTo>
                  <a:pt x="2906361" y="96494"/>
                </a:lnTo>
                <a:lnTo>
                  <a:pt x="2909951" y="114300"/>
                </a:lnTo>
                <a:lnTo>
                  <a:pt x="2932811" y="114300"/>
                </a:lnTo>
                <a:lnTo>
                  <a:pt x="2927417" y="87618"/>
                </a:lnTo>
                <a:lnTo>
                  <a:pt x="2912713" y="65817"/>
                </a:lnTo>
                <a:lnTo>
                  <a:pt x="2890912" y="51113"/>
                </a:lnTo>
                <a:lnTo>
                  <a:pt x="2864231" y="45719"/>
                </a:lnTo>
                <a:close/>
              </a:path>
              <a:path w="2978785" h="1082040">
                <a:moveTo>
                  <a:pt x="2841371" y="45719"/>
                </a:moveTo>
                <a:lnTo>
                  <a:pt x="137159" y="45719"/>
                </a:lnTo>
                <a:lnTo>
                  <a:pt x="137159" y="68579"/>
                </a:lnTo>
                <a:lnTo>
                  <a:pt x="2841371" y="68579"/>
                </a:lnTo>
                <a:lnTo>
                  <a:pt x="2841371" y="45719"/>
                </a:lnTo>
                <a:close/>
              </a:path>
              <a:path w="2978785" h="1082040">
                <a:moveTo>
                  <a:pt x="2864231" y="0"/>
                </a:moveTo>
                <a:lnTo>
                  <a:pt x="114300" y="0"/>
                </a:lnTo>
                <a:lnTo>
                  <a:pt x="114300" y="45719"/>
                </a:lnTo>
                <a:lnTo>
                  <a:pt x="137159" y="45719"/>
                </a:lnTo>
                <a:lnTo>
                  <a:pt x="137159" y="22859"/>
                </a:lnTo>
                <a:lnTo>
                  <a:pt x="2864231" y="22859"/>
                </a:lnTo>
                <a:lnTo>
                  <a:pt x="2864231" y="0"/>
                </a:lnTo>
                <a:close/>
              </a:path>
              <a:path w="2978785" h="1082040">
                <a:moveTo>
                  <a:pt x="2864231" y="22859"/>
                </a:moveTo>
                <a:lnTo>
                  <a:pt x="2841371" y="22859"/>
                </a:lnTo>
                <a:lnTo>
                  <a:pt x="2841371" y="45719"/>
                </a:lnTo>
                <a:lnTo>
                  <a:pt x="2864231" y="45719"/>
                </a:lnTo>
                <a:lnTo>
                  <a:pt x="2864231" y="22859"/>
                </a:lnTo>
                <a:close/>
              </a:path>
            </a:pathLst>
          </a:custGeom>
          <a:solidFill>
            <a:srgbClr val="9AB3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85750" y="262890"/>
            <a:ext cx="2978785" cy="1082040"/>
          </a:xfrm>
          <a:custGeom>
            <a:avLst/>
            <a:gdLst/>
            <a:ahLst/>
            <a:cxnLst/>
            <a:rect l="l" t="t" r="r" b="b"/>
            <a:pathLst>
              <a:path w="2978785" h="1082040">
                <a:moveTo>
                  <a:pt x="114300" y="1036319"/>
                </a:moveTo>
                <a:lnTo>
                  <a:pt x="2864231" y="1036319"/>
                </a:lnTo>
                <a:lnTo>
                  <a:pt x="2890912" y="1030944"/>
                </a:lnTo>
                <a:lnTo>
                  <a:pt x="2912713" y="1016269"/>
                </a:lnTo>
                <a:lnTo>
                  <a:pt x="2927417" y="994475"/>
                </a:lnTo>
                <a:lnTo>
                  <a:pt x="2932811" y="967739"/>
                </a:lnTo>
                <a:lnTo>
                  <a:pt x="2932811" y="114300"/>
                </a:lnTo>
                <a:lnTo>
                  <a:pt x="2927417" y="87618"/>
                </a:lnTo>
                <a:lnTo>
                  <a:pt x="2912713" y="65817"/>
                </a:lnTo>
                <a:lnTo>
                  <a:pt x="2890912" y="51113"/>
                </a:lnTo>
                <a:lnTo>
                  <a:pt x="2864231" y="45719"/>
                </a:lnTo>
                <a:lnTo>
                  <a:pt x="114300" y="45719"/>
                </a:lnTo>
                <a:lnTo>
                  <a:pt x="87607" y="51113"/>
                </a:lnTo>
                <a:lnTo>
                  <a:pt x="65808" y="65817"/>
                </a:lnTo>
                <a:lnTo>
                  <a:pt x="51109" y="87618"/>
                </a:lnTo>
                <a:lnTo>
                  <a:pt x="45720" y="114300"/>
                </a:lnTo>
                <a:lnTo>
                  <a:pt x="45720" y="967739"/>
                </a:lnTo>
                <a:lnTo>
                  <a:pt x="51109" y="994475"/>
                </a:lnTo>
                <a:lnTo>
                  <a:pt x="65808" y="1016269"/>
                </a:lnTo>
                <a:lnTo>
                  <a:pt x="87607" y="1030944"/>
                </a:lnTo>
                <a:lnTo>
                  <a:pt x="114300" y="1036319"/>
                </a:lnTo>
                <a:close/>
              </a:path>
              <a:path w="2978785" h="1082040">
                <a:moveTo>
                  <a:pt x="114300" y="1013459"/>
                </a:moveTo>
                <a:lnTo>
                  <a:pt x="2864231" y="1013459"/>
                </a:lnTo>
                <a:lnTo>
                  <a:pt x="2882036" y="1009870"/>
                </a:lnTo>
                <a:lnTo>
                  <a:pt x="2896568" y="1000077"/>
                </a:lnTo>
                <a:lnTo>
                  <a:pt x="2906361" y="985545"/>
                </a:lnTo>
                <a:lnTo>
                  <a:pt x="2909951" y="967739"/>
                </a:lnTo>
                <a:lnTo>
                  <a:pt x="2909951" y="114300"/>
                </a:lnTo>
                <a:lnTo>
                  <a:pt x="2906361" y="96494"/>
                </a:lnTo>
                <a:lnTo>
                  <a:pt x="2896568" y="81962"/>
                </a:lnTo>
                <a:lnTo>
                  <a:pt x="2882036" y="72169"/>
                </a:lnTo>
                <a:lnTo>
                  <a:pt x="2864231" y="68579"/>
                </a:lnTo>
                <a:lnTo>
                  <a:pt x="114300" y="68579"/>
                </a:lnTo>
                <a:lnTo>
                  <a:pt x="96504" y="72169"/>
                </a:lnTo>
                <a:lnTo>
                  <a:pt x="81972" y="81962"/>
                </a:lnTo>
                <a:lnTo>
                  <a:pt x="72173" y="96494"/>
                </a:lnTo>
                <a:lnTo>
                  <a:pt x="68579" y="114300"/>
                </a:lnTo>
                <a:lnTo>
                  <a:pt x="68579" y="967739"/>
                </a:lnTo>
                <a:lnTo>
                  <a:pt x="72173" y="985545"/>
                </a:lnTo>
                <a:lnTo>
                  <a:pt x="81972" y="1000077"/>
                </a:lnTo>
                <a:lnTo>
                  <a:pt x="96504" y="1009870"/>
                </a:lnTo>
                <a:lnTo>
                  <a:pt x="114300" y="1013459"/>
                </a:lnTo>
                <a:close/>
              </a:path>
              <a:path w="2978785" h="1082040">
                <a:moveTo>
                  <a:pt x="114300" y="1082039"/>
                </a:moveTo>
                <a:lnTo>
                  <a:pt x="2864231" y="1082039"/>
                </a:lnTo>
                <a:lnTo>
                  <a:pt x="2864231" y="967739"/>
                </a:lnTo>
                <a:lnTo>
                  <a:pt x="2978530" y="967739"/>
                </a:lnTo>
                <a:lnTo>
                  <a:pt x="2978530" y="114300"/>
                </a:lnTo>
                <a:lnTo>
                  <a:pt x="2864231" y="114300"/>
                </a:lnTo>
                <a:lnTo>
                  <a:pt x="2864231" y="0"/>
                </a:lnTo>
                <a:lnTo>
                  <a:pt x="114300" y="0"/>
                </a:lnTo>
                <a:lnTo>
                  <a:pt x="114300" y="114300"/>
                </a:lnTo>
                <a:lnTo>
                  <a:pt x="0" y="114300"/>
                </a:lnTo>
                <a:lnTo>
                  <a:pt x="0" y="967739"/>
                </a:lnTo>
                <a:lnTo>
                  <a:pt x="114300" y="967739"/>
                </a:lnTo>
                <a:lnTo>
                  <a:pt x="114300" y="1082039"/>
                </a:lnTo>
                <a:close/>
              </a:path>
              <a:path w="2978785" h="1082040">
                <a:moveTo>
                  <a:pt x="137159" y="1059179"/>
                </a:moveTo>
                <a:lnTo>
                  <a:pt x="2841371" y="1059179"/>
                </a:lnTo>
                <a:lnTo>
                  <a:pt x="2841371" y="944879"/>
                </a:lnTo>
                <a:lnTo>
                  <a:pt x="2955671" y="944879"/>
                </a:lnTo>
                <a:lnTo>
                  <a:pt x="2955671" y="137159"/>
                </a:lnTo>
                <a:lnTo>
                  <a:pt x="2841371" y="137159"/>
                </a:lnTo>
                <a:lnTo>
                  <a:pt x="2841371" y="22859"/>
                </a:lnTo>
                <a:lnTo>
                  <a:pt x="137159" y="22859"/>
                </a:lnTo>
                <a:lnTo>
                  <a:pt x="137159" y="137159"/>
                </a:lnTo>
                <a:lnTo>
                  <a:pt x="22860" y="137159"/>
                </a:lnTo>
                <a:lnTo>
                  <a:pt x="22860" y="944879"/>
                </a:lnTo>
                <a:lnTo>
                  <a:pt x="137159" y="944879"/>
                </a:lnTo>
                <a:lnTo>
                  <a:pt x="137159" y="1059179"/>
                </a:lnTo>
                <a:close/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207890" y="209365"/>
            <a:ext cx="1828800" cy="969822"/>
          </a:xfrm>
          <a:custGeom>
            <a:avLst/>
            <a:gdLst/>
            <a:ahLst/>
            <a:cxnLst/>
            <a:rect l="l" t="t" r="r" b="b"/>
            <a:pathLst>
              <a:path w="1838325" h="923925">
                <a:moveTo>
                  <a:pt x="1837944" y="2032"/>
                </a:moveTo>
                <a:lnTo>
                  <a:pt x="1835912" y="0"/>
                </a:lnTo>
                <a:lnTo>
                  <a:pt x="2032" y="0"/>
                </a:lnTo>
                <a:lnTo>
                  <a:pt x="0" y="2032"/>
                </a:lnTo>
                <a:lnTo>
                  <a:pt x="0" y="921512"/>
                </a:lnTo>
                <a:lnTo>
                  <a:pt x="2032" y="923544"/>
                </a:lnTo>
                <a:lnTo>
                  <a:pt x="1835912" y="923544"/>
                </a:lnTo>
                <a:lnTo>
                  <a:pt x="1837944" y="921512"/>
                </a:lnTo>
                <a:lnTo>
                  <a:pt x="1837944" y="914400"/>
                </a:lnTo>
                <a:lnTo>
                  <a:pt x="1837944" y="9144"/>
                </a:lnTo>
                <a:lnTo>
                  <a:pt x="1837944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6" name="object 17">
            <a:extLst>
              <a:ext uri="{FF2B5EF4-FFF2-40B4-BE49-F238E27FC236}">
                <a16:creationId xmlns:a16="http://schemas.microsoft.com/office/drawing/2014/main" id="{446009B6-5153-3E86-A62D-F19927E9FBAB}"/>
              </a:ext>
            </a:extLst>
          </p:cNvPr>
          <p:cNvGrpSpPr/>
          <p:nvPr/>
        </p:nvGrpSpPr>
        <p:grpSpPr>
          <a:xfrm>
            <a:off x="4154869" y="184263"/>
            <a:ext cx="1745614" cy="877569"/>
            <a:chOff x="6031928" y="2509837"/>
            <a:chExt cx="1745614" cy="877569"/>
          </a:xfrm>
        </p:grpSpPr>
        <p:sp>
          <p:nvSpPr>
            <p:cNvPr id="327" name="object 18">
              <a:extLst>
                <a:ext uri="{FF2B5EF4-FFF2-40B4-BE49-F238E27FC236}">
                  <a16:creationId xmlns:a16="http://schemas.microsoft.com/office/drawing/2014/main" id="{11CAC883-7CCB-ED17-4538-8C0C6872A87E}"/>
                </a:ext>
              </a:extLst>
            </p:cNvPr>
            <p:cNvSpPr/>
            <p:nvPr/>
          </p:nvSpPr>
          <p:spPr>
            <a:xfrm>
              <a:off x="6036690" y="2514574"/>
              <a:ext cx="1736089" cy="868044"/>
            </a:xfrm>
            <a:custGeom>
              <a:avLst/>
              <a:gdLst/>
              <a:ahLst/>
              <a:cxnLst/>
              <a:rect l="l" t="t" r="r" b="b"/>
              <a:pathLst>
                <a:path w="1736090" h="868045">
                  <a:moveTo>
                    <a:pt x="1735582" y="0"/>
                  </a:moveTo>
                  <a:lnTo>
                    <a:pt x="0" y="0"/>
                  </a:lnTo>
                  <a:lnTo>
                    <a:pt x="0" y="867816"/>
                  </a:lnTo>
                  <a:lnTo>
                    <a:pt x="1735582" y="867816"/>
                  </a:lnTo>
                  <a:lnTo>
                    <a:pt x="1735582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19">
              <a:extLst>
                <a:ext uri="{FF2B5EF4-FFF2-40B4-BE49-F238E27FC236}">
                  <a16:creationId xmlns:a16="http://schemas.microsoft.com/office/drawing/2014/main" id="{BEA2ACAF-44FB-D411-D34F-11D8C0552FCB}"/>
                </a:ext>
              </a:extLst>
            </p:cNvPr>
            <p:cNvSpPr/>
            <p:nvPr/>
          </p:nvSpPr>
          <p:spPr>
            <a:xfrm>
              <a:off x="6036690" y="2514600"/>
              <a:ext cx="1736089" cy="868044"/>
            </a:xfrm>
            <a:custGeom>
              <a:avLst/>
              <a:gdLst/>
              <a:ahLst/>
              <a:cxnLst/>
              <a:rect l="l" t="t" r="r" b="b"/>
              <a:pathLst>
                <a:path w="1736090" h="868045">
                  <a:moveTo>
                    <a:pt x="0" y="867790"/>
                  </a:moveTo>
                  <a:lnTo>
                    <a:pt x="0" y="0"/>
                  </a:lnTo>
                  <a:lnTo>
                    <a:pt x="1735709" y="0"/>
                  </a:lnTo>
                  <a:lnTo>
                    <a:pt x="1735709" y="867790"/>
                  </a:lnTo>
                  <a:lnTo>
                    <a:pt x="0" y="867790"/>
                  </a:lnTo>
                  <a:close/>
                </a:path>
                <a:path w="1736090" h="868045">
                  <a:moveTo>
                    <a:pt x="22860" y="844930"/>
                  </a:moveTo>
                  <a:lnTo>
                    <a:pt x="22860" y="22860"/>
                  </a:lnTo>
                  <a:lnTo>
                    <a:pt x="1712849" y="22860"/>
                  </a:lnTo>
                  <a:lnTo>
                    <a:pt x="1712849" y="844930"/>
                  </a:lnTo>
                  <a:lnTo>
                    <a:pt x="22860" y="84493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3" name="object 15">
            <a:extLst>
              <a:ext uri="{FF2B5EF4-FFF2-40B4-BE49-F238E27FC236}">
                <a16:creationId xmlns:a16="http://schemas.microsoft.com/office/drawing/2014/main" id="{16C89FAE-5515-6A62-1C99-ED2F29A78D29}"/>
              </a:ext>
            </a:extLst>
          </p:cNvPr>
          <p:cNvSpPr/>
          <p:nvPr/>
        </p:nvSpPr>
        <p:spPr>
          <a:xfrm>
            <a:off x="4155503" y="2597012"/>
            <a:ext cx="1744980" cy="876935"/>
          </a:xfrm>
          <a:custGeom>
            <a:avLst/>
            <a:gdLst/>
            <a:ahLst/>
            <a:cxnLst/>
            <a:rect l="l" t="t" r="r" b="b"/>
            <a:pathLst>
              <a:path w="1744979" h="876935">
                <a:moveTo>
                  <a:pt x="1744853" y="2032"/>
                </a:moveTo>
                <a:lnTo>
                  <a:pt x="1742821" y="0"/>
                </a:lnTo>
                <a:lnTo>
                  <a:pt x="2159" y="0"/>
                </a:lnTo>
                <a:lnTo>
                  <a:pt x="0" y="2032"/>
                </a:lnTo>
                <a:lnTo>
                  <a:pt x="0" y="874903"/>
                </a:lnTo>
                <a:lnTo>
                  <a:pt x="2159" y="876935"/>
                </a:lnTo>
                <a:lnTo>
                  <a:pt x="1742821" y="876935"/>
                </a:lnTo>
                <a:lnTo>
                  <a:pt x="1744853" y="874903"/>
                </a:lnTo>
                <a:lnTo>
                  <a:pt x="1744853" y="867791"/>
                </a:lnTo>
                <a:lnTo>
                  <a:pt x="1744853" y="9144"/>
                </a:lnTo>
                <a:lnTo>
                  <a:pt x="1744853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15">
            <a:extLst>
              <a:ext uri="{FF2B5EF4-FFF2-40B4-BE49-F238E27FC236}">
                <a16:creationId xmlns:a16="http://schemas.microsoft.com/office/drawing/2014/main" id="{B5E4F0D0-A63D-12E9-8F36-8B7481909811}"/>
              </a:ext>
            </a:extLst>
          </p:cNvPr>
          <p:cNvSpPr/>
          <p:nvPr/>
        </p:nvSpPr>
        <p:spPr>
          <a:xfrm>
            <a:off x="2184337" y="2548786"/>
            <a:ext cx="1744980" cy="876935"/>
          </a:xfrm>
          <a:custGeom>
            <a:avLst/>
            <a:gdLst/>
            <a:ahLst/>
            <a:cxnLst/>
            <a:rect l="l" t="t" r="r" b="b"/>
            <a:pathLst>
              <a:path w="1744979" h="876935">
                <a:moveTo>
                  <a:pt x="1744853" y="2032"/>
                </a:moveTo>
                <a:lnTo>
                  <a:pt x="1742821" y="0"/>
                </a:lnTo>
                <a:lnTo>
                  <a:pt x="2159" y="0"/>
                </a:lnTo>
                <a:lnTo>
                  <a:pt x="0" y="2032"/>
                </a:lnTo>
                <a:lnTo>
                  <a:pt x="0" y="874903"/>
                </a:lnTo>
                <a:lnTo>
                  <a:pt x="2159" y="876935"/>
                </a:lnTo>
                <a:lnTo>
                  <a:pt x="1742821" y="876935"/>
                </a:lnTo>
                <a:lnTo>
                  <a:pt x="1744853" y="874903"/>
                </a:lnTo>
                <a:lnTo>
                  <a:pt x="1744853" y="867791"/>
                </a:lnTo>
                <a:lnTo>
                  <a:pt x="1744853" y="9144"/>
                </a:lnTo>
                <a:lnTo>
                  <a:pt x="1744853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15">
            <a:extLst>
              <a:ext uri="{FF2B5EF4-FFF2-40B4-BE49-F238E27FC236}">
                <a16:creationId xmlns:a16="http://schemas.microsoft.com/office/drawing/2014/main" id="{CC864AFB-9A09-5E61-B37C-E68E054D95A1}"/>
              </a:ext>
            </a:extLst>
          </p:cNvPr>
          <p:cNvSpPr/>
          <p:nvPr/>
        </p:nvSpPr>
        <p:spPr>
          <a:xfrm>
            <a:off x="355309" y="2565864"/>
            <a:ext cx="1744980" cy="876935"/>
          </a:xfrm>
          <a:custGeom>
            <a:avLst/>
            <a:gdLst/>
            <a:ahLst/>
            <a:cxnLst/>
            <a:rect l="l" t="t" r="r" b="b"/>
            <a:pathLst>
              <a:path w="1744979" h="876935">
                <a:moveTo>
                  <a:pt x="1744853" y="2032"/>
                </a:moveTo>
                <a:lnTo>
                  <a:pt x="1742821" y="0"/>
                </a:lnTo>
                <a:lnTo>
                  <a:pt x="2159" y="0"/>
                </a:lnTo>
                <a:lnTo>
                  <a:pt x="0" y="2032"/>
                </a:lnTo>
                <a:lnTo>
                  <a:pt x="0" y="874903"/>
                </a:lnTo>
                <a:lnTo>
                  <a:pt x="2159" y="876935"/>
                </a:lnTo>
                <a:lnTo>
                  <a:pt x="1742821" y="876935"/>
                </a:lnTo>
                <a:lnTo>
                  <a:pt x="1744853" y="874903"/>
                </a:lnTo>
                <a:lnTo>
                  <a:pt x="1744853" y="867791"/>
                </a:lnTo>
                <a:lnTo>
                  <a:pt x="1744853" y="9144"/>
                </a:lnTo>
                <a:lnTo>
                  <a:pt x="1744853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8" name="object 120">
            <a:extLst>
              <a:ext uri="{FF2B5EF4-FFF2-40B4-BE49-F238E27FC236}">
                <a16:creationId xmlns:a16="http://schemas.microsoft.com/office/drawing/2014/main" id="{CA8B27E7-32AB-E06D-95C9-EE787F12DB91}"/>
              </a:ext>
            </a:extLst>
          </p:cNvPr>
          <p:cNvGrpSpPr/>
          <p:nvPr/>
        </p:nvGrpSpPr>
        <p:grpSpPr>
          <a:xfrm>
            <a:off x="5703071" y="4345077"/>
            <a:ext cx="1257300" cy="685800"/>
            <a:chOff x="2286000" y="3543300"/>
            <a:chExt cx="1257300" cy="685800"/>
          </a:xfrm>
        </p:grpSpPr>
        <p:sp>
          <p:nvSpPr>
            <p:cNvPr id="239" name="object 121">
              <a:extLst>
                <a:ext uri="{FF2B5EF4-FFF2-40B4-BE49-F238E27FC236}">
                  <a16:creationId xmlns:a16="http://schemas.microsoft.com/office/drawing/2014/main" id="{16C401C1-8FB0-626A-A86E-5521C08C77DD}"/>
                </a:ext>
              </a:extLst>
            </p:cNvPr>
            <p:cNvSpPr/>
            <p:nvPr/>
          </p:nvSpPr>
          <p:spPr>
            <a:xfrm>
              <a:off x="2286000" y="35433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12573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7300" y="6858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122">
              <a:extLst>
                <a:ext uri="{FF2B5EF4-FFF2-40B4-BE49-F238E27FC236}">
                  <a16:creationId xmlns:a16="http://schemas.microsoft.com/office/drawing/2014/main" id="{3BEFF3B6-3029-A9F6-FE2E-EDBA66DE6D12}"/>
                </a:ext>
              </a:extLst>
            </p:cNvPr>
            <p:cNvSpPr/>
            <p:nvPr/>
          </p:nvSpPr>
          <p:spPr>
            <a:xfrm>
              <a:off x="2286000" y="35433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0" y="6858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85800"/>
                  </a:lnTo>
                  <a:lnTo>
                    <a:pt x="0" y="685800"/>
                  </a:lnTo>
                  <a:close/>
                </a:path>
                <a:path w="1257300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object 161">
            <a:extLst>
              <a:ext uri="{FF2B5EF4-FFF2-40B4-BE49-F238E27FC236}">
                <a16:creationId xmlns:a16="http://schemas.microsoft.com/office/drawing/2014/main" id="{F97D2128-0492-521C-2141-2FA011404762}"/>
              </a:ext>
            </a:extLst>
          </p:cNvPr>
          <p:cNvGrpSpPr/>
          <p:nvPr/>
        </p:nvGrpSpPr>
        <p:grpSpPr>
          <a:xfrm>
            <a:off x="5773072" y="5717271"/>
            <a:ext cx="1207917" cy="452657"/>
            <a:chOff x="5779008" y="6343649"/>
            <a:chExt cx="1308100" cy="571501"/>
          </a:xfrm>
        </p:grpSpPr>
        <p:sp>
          <p:nvSpPr>
            <p:cNvPr id="58" name="object 162">
              <a:extLst>
                <a:ext uri="{FF2B5EF4-FFF2-40B4-BE49-F238E27FC236}">
                  <a16:creationId xmlns:a16="http://schemas.microsoft.com/office/drawing/2014/main" id="{031DF8A2-8CB6-CE16-1041-5E6EE5843F9B}"/>
                </a:ext>
              </a:extLst>
            </p:cNvPr>
            <p:cNvSpPr/>
            <p:nvPr/>
          </p:nvSpPr>
          <p:spPr>
            <a:xfrm>
              <a:off x="5779008" y="6343649"/>
              <a:ext cx="1308100" cy="571500"/>
            </a:xfrm>
            <a:custGeom>
              <a:avLst/>
              <a:gdLst/>
              <a:ahLst/>
              <a:cxnLst/>
              <a:rect l="l" t="t" r="r" b="b"/>
              <a:pathLst>
                <a:path w="1308100" h="571500">
                  <a:moveTo>
                    <a:pt x="1307591" y="0"/>
                  </a:moveTo>
                  <a:lnTo>
                    <a:pt x="0" y="0"/>
                  </a:lnTo>
                  <a:lnTo>
                    <a:pt x="0" y="571500"/>
                  </a:lnTo>
                  <a:lnTo>
                    <a:pt x="1307591" y="571500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63">
              <a:extLst>
                <a:ext uri="{FF2B5EF4-FFF2-40B4-BE49-F238E27FC236}">
                  <a16:creationId xmlns:a16="http://schemas.microsoft.com/office/drawing/2014/main" id="{FACF8BF4-D606-16F2-BF41-65B286E6F034}"/>
                </a:ext>
              </a:extLst>
            </p:cNvPr>
            <p:cNvSpPr/>
            <p:nvPr/>
          </p:nvSpPr>
          <p:spPr>
            <a:xfrm>
              <a:off x="5779008" y="6343650"/>
              <a:ext cx="1308100" cy="571500"/>
            </a:xfrm>
            <a:custGeom>
              <a:avLst/>
              <a:gdLst/>
              <a:ahLst/>
              <a:cxnLst/>
              <a:rect l="l" t="t" r="r" b="b"/>
              <a:pathLst>
                <a:path w="1308100" h="571500">
                  <a:moveTo>
                    <a:pt x="0" y="571500"/>
                  </a:moveTo>
                  <a:lnTo>
                    <a:pt x="0" y="0"/>
                  </a:lnTo>
                  <a:lnTo>
                    <a:pt x="1307591" y="0"/>
                  </a:lnTo>
                  <a:lnTo>
                    <a:pt x="1307591" y="571500"/>
                  </a:lnTo>
                  <a:lnTo>
                    <a:pt x="0" y="571500"/>
                  </a:lnTo>
                  <a:close/>
                </a:path>
                <a:path w="1308100" h="571500">
                  <a:moveTo>
                    <a:pt x="22859" y="548640"/>
                  </a:moveTo>
                  <a:lnTo>
                    <a:pt x="22859" y="22859"/>
                  </a:lnTo>
                  <a:lnTo>
                    <a:pt x="1284732" y="22859"/>
                  </a:lnTo>
                  <a:lnTo>
                    <a:pt x="1284732" y="548640"/>
                  </a:lnTo>
                  <a:lnTo>
                    <a:pt x="22859" y="5486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853236" y="346328"/>
            <a:ext cx="1844039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Imperial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Valley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College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Administration</a:t>
            </a:r>
            <a:r>
              <a:rPr sz="1400" b="1" u="none" spc="-10" dirty="0">
                <a:latin typeface="Arial"/>
                <a:cs typeface="Arial"/>
              </a:rPr>
              <a:t> </a:t>
            </a:r>
            <a:r>
              <a:rPr sz="1400" u="none" dirty="0">
                <a:latin typeface="Arial"/>
                <a:cs typeface="Arial"/>
              </a:rPr>
              <a:t>Organizational</a:t>
            </a:r>
            <a:r>
              <a:rPr sz="1400" u="none" spc="-70" dirty="0">
                <a:latin typeface="Arial"/>
                <a:cs typeface="Arial"/>
              </a:rPr>
              <a:t> </a:t>
            </a:r>
            <a:r>
              <a:rPr sz="1400" u="none" spc="-10" dirty="0">
                <a:latin typeface="Arial"/>
                <a:cs typeface="Arial"/>
              </a:rPr>
              <a:t>Chart </a:t>
            </a:r>
            <a:r>
              <a:rPr sz="1400" b="1" u="none" spc="-10" dirty="0">
                <a:latin typeface="Arial"/>
                <a:cs typeface="Arial"/>
              </a:rPr>
              <a:t>20</a:t>
            </a:r>
            <a:r>
              <a:rPr lang="en-US" sz="1400" b="1" u="none" spc="-10" dirty="0">
                <a:latin typeface="Arial"/>
                <a:cs typeface="Arial"/>
              </a:rPr>
              <a:t>24</a:t>
            </a:r>
            <a:r>
              <a:rPr sz="1400" b="1" u="none" spc="-10" dirty="0">
                <a:latin typeface="Arial"/>
                <a:cs typeface="Arial"/>
              </a:rPr>
              <a:t>-</a:t>
            </a:r>
            <a:r>
              <a:rPr sz="1400" b="1" u="none" spc="-20" dirty="0">
                <a:latin typeface="Arial"/>
                <a:cs typeface="Arial"/>
              </a:rPr>
              <a:t>202</a:t>
            </a:r>
            <a:r>
              <a:rPr lang="en-US" sz="1400" b="1" u="none" spc="-20" dirty="0">
                <a:latin typeface="Arial"/>
                <a:cs typeface="Arial"/>
              </a:rPr>
              <a:t>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8824" y="463219"/>
            <a:ext cx="15690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610" marR="5080" indent="-169545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Superintendent/President </a:t>
            </a:r>
            <a:r>
              <a:rPr sz="1000" i="1" dirty="0">
                <a:latin typeface="Arial"/>
                <a:cs typeface="Arial"/>
              </a:rPr>
              <a:t>Dr.</a:t>
            </a:r>
            <a:r>
              <a:rPr sz="1000" i="1" spc="-3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Lennor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Johnson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10728" y="2652902"/>
            <a:ext cx="1724025" cy="866775"/>
          </a:xfrm>
          <a:custGeom>
            <a:avLst/>
            <a:gdLst/>
            <a:ahLst/>
            <a:cxnLst/>
            <a:rect l="l" t="t" r="r" b="b"/>
            <a:pathLst>
              <a:path w="1724025" h="866775">
                <a:moveTo>
                  <a:pt x="1723644" y="2032"/>
                </a:moveTo>
                <a:lnTo>
                  <a:pt x="1721612" y="0"/>
                </a:lnTo>
                <a:lnTo>
                  <a:pt x="2032" y="0"/>
                </a:lnTo>
                <a:lnTo>
                  <a:pt x="0" y="2032"/>
                </a:lnTo>
                <a:lnTo>
                  <a:pt x="0" y="864362"/>
                </a:lnTo>
                <a:lnTo>
                  <a:pt x="2032" y="866394"/>
                </a:lnTo>
                <a:lnTo>
                  <a:pt x="1721612" y="866394"/>
                </a:lnTo>
                <a:lnTo>
                  <a:pt x="1723644" y="864362"/>
                </a:lnTo>
                <a:lnTo>
                  <a:pt x="1723644" y="857250"/>
                </a:lnTo>
                <a:lnTo>
                  <a:pt x="1723644" y="9144"/>
                </a:lnTo>
                <a:lnTo>
                  <a:pt x="1723644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224139" y="2743625"/>
            <a:ext cx="127000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sz="1000" b="1" dirty="0">
                <a:latin typeface="Arial"/>
                <a:cs typeface="Arial"/>
              </a:rPr>
              <a:t>Associate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VP</a:t>
            </a:r>
            <a:r>
              <a:rPr sz="1000" b="1" spc="-20" dirty="0">
                <a:latin typeface="Arial"/>
                <a:cs typeface="Arial"/>
              </a:rPr>
              <a:t> Human</a:t>
            </a:r>
            <a:endParaRPr sz="1000">
              <a:latin typeface="Arial"/>
              <a:cs typeface="Arial"/>
            </a:endParaRPr>
          </a:p>
          <a:p>
            <a:pPr marL="165735" marR="158115" algn="ctr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Resources </a:t>
            </a:r>
            <a:r>
              <a:rPr sz="1000" b="1" dirty="0">
                <a:latin typeface="Arial"/>
                <a:cs typeface="Arial"/>
              </a:rPr>
              <a:t>Johanna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Fisher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996237" y="2538412"/>
            <a:ext cx="1724025" cy="866775"/>
            <a:chOff x="7996237" y="2538412"/>
            <a:chExt cx="1724025" cy="866775"/>
          </a:xfrm>
        </p:grpSpPr>
        <p:sp>
          <p:nvSpPr>
            <p:cNvPr id="12" name="object 12"/>
            <p:cNvSpPr/>
            <p:nvPr/>
          </p:nvSpPr>
          <p:spPr>
            <a:xfrm>
              <a:off x="8001000" y="2543175"/>
              <a:ext cx="1714500" cy="857250"/>
            </a:xfrm>
            <a:custGeom>
              <a:avLst/>
              <a:gdLst/>
              <a:ahLst/>
              <a:cxnLst/>
              <a:rect l="l" t="t" r="r" b="b"/>
              <a:pathLst>
                <a:path w="1714500" h="857250">
                  <a:moveTo>
                    <a:pt x="1714500" y="0"/>
                  </a:moveTo>
                  <a:lnTo>
                    <a:pt x="0" y="0"/>
                  </a:lnTo>
                  <a:lnTo>
                    <a:pt x="0" y="857250"/>
                  </a:lnTo>
                  <a:lnTo>
                    <a:pt x="1714500" y="857250"/>
                  </a:lnTo>
                  <a:lnTo>
                    <a:pt x="17145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2543175"/>
              <a:ext cx="1714500" cy="857250"/>
            </a:xfrm>
            <a:custGeom>
              <a:avLst/>
              <a:gdLst/>
              <a:ahLst/>
              <a:cxnLst/>
              <a:rect l="l" t="t" r="r" b="b"/>
              <a:pathLst>
                <a:path w="1714500" h="857250">
                  <a:moveTo>
                    <a:pt x="0" y="857250"/>
                  </a:moveTo>
                  <a:lnTo>
                    <a:pt x="0" y="0"/>
                  </a:lnTo>
                  <a:lnTo>
                    <a:pt x="1714500" y="0"/>
                  </a:lnTo>
                  <a:lnTo>
                    <a:pt x="1714500" y="857250"/>
                  </a:lnTo>
                  <a:lnTo>
                    <a:pt x="0" y="857250"/>
                  </a:lnTo>
                  <a:close/>
                </a:path>
                <a:path w="1714500" h="857250">
                  <a:moveTo>
                    <a:pt x="22859" y="834389"/>
                  </a:moveTo>
                  <a:lnTo>
                    <a:pt x="22859" y="22860"/>
                  </a:lnTo>
                  <a:lnTo>
                    <a:pt x="1691640" y="22860"/>
                  </a:lnTo>
                  <a:lnTo>
                    <a:pt x="1691640" y="834389"/>
                  </a:lnTo>
                  <a:lnTo>
                    <a:pt x="22859" y="83438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211439" y="2718942"/>
            <a:ext cx="129540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Associate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VP</a:t>
            </a:r>
            <a:r>
              <a:rPr sz="1000" b="1" spc="-20" dirty="0">
                <a:latin typeface="Arial"/>
                <a:cs typeface="Arial"/>
              </a:rPr>
              <a:t> Human </a:t>
            </a:r>
            <a:r>
              <a:rPr sz="1000" b="1" spc="-10" dirty="0">
                <a:latin typeface="Arial"/>
                <a:cs typeface="Arial"/>
              </a:rPr>
              <a:t>Resources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i="1" dirty="0">
                <a:latin typeface="Arial"/>
                <a:cs typeface="Arial"/>
              </a:rPr>
              <a:t>Johanna</a:t>
            </a:r>
            <a:r>
              <a:rPr sz="1000" i="1" spc="-3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Fisher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146419" y="2624327"/>
            <a:ext cx="1744980" cy="876935"/>
          </a:xfrm>
          <a:custGeom>
            <a:avLst/>
            <a:gdLst/>
            <a:ahLst/>
            <a:cxnLst/>
            <a:rect l="l" t="t" r="r" b="b"/>
            <a:pathLst>
              <a:path w="1744979" h="876935">
                <a:moveTo>
                  <a:pt x="1744853" y="2032"/>
                </a:moveTo>
                <a:lnTo>
                  <a:pt x="1742821" y="0"/>
                </a:lnTo>
                <a:lnTo>
                  <a:pt x="2159" y="0"/>
                </a:lnTo>
                <a:lnTo>
                  <a:pt x="0" y="2032"/>
                </a:lnTo>
                <a:lnTo>
                  <a:pt x="0" y="874903"/>
                </a:lnTo>
                <a:lnTo>
                  <a:pt x="2159" y="876935"/>
                </a:lnTo>
                <a:lnTo>
                  <a:pt x="1742821" y="876935"/>
                </a:lnTo>
                <a:lnTo>
                  <a:pt x="1744853" y="874903"/>
                </a:lnTo>
                <a:lnTo>
                  <a:pt x="1744853" y="867791"/>
                </a:lnTo>
                <a:lnTo>
                  <a:pt x="1744853" y="9144"/>
                </a:lnTo>
                <a:lnTo>
                  <a:pt x="1744853" y="2032"/>
                </a:lnTo>
                <a:close/>
              </a:path>
            </a:pathLst>
          </a:custGeom>
          <a:solidFill>
            <a:srgbClr val="566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13983" y="2720130"/>
            <a:ext cx="138176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President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Student</a:t>
            </a:r>
            <a:endParaRPr sz="10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Services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&amp;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Equity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Lorena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Lopez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031928" y="2509837"/>
            <a:ext cx="1745614" cy="877569"/>
            <a:chOff x="6031928" y="2509837"/>
            <a:chExt cx="1745614" cy="877569"/>
          </a:xfrm>
        </p:grpSpPr>
        <p:sp>
          <p:nvSpPr>
            <p:cNvPr id="18" name="object 18"/>
            <p:cNvSpPr/>
            <p:nvPr/>
          </p:nvSpPr>
          <p:spPr>
            <a:xfrm>
              <a:off x="6036690" y="2514574"/>
              <a:ext cx="1736089" cy="868044"/>
            </a:xfrm>
            <a:custGeom>
              <a:avLst/>
              <a:gdLst/>
              <a:ahLst/>
              <a:cxnLst/>
              <a:rect l="l" t="t" r="r" b="b"/>
              <a:pathLst>
                <a:path w="1736090" h="868045">
                  <a:moveTo>
                    <a:pt x="1735582" y="0"/>
                  </a:moveTo>
                  <a:lnTo>
                    <a:pt x="0" y="0"/>
                  </a:lnTo>
                  <a:lnTo>
                    <a:pt x="0" y="867816"/>
                  </a:lnTo>
                  <a:lnTo>
                    <a:pt x="1735582" y="867816"/>
                  </a:lnTo>
                  <a:lnTo>
                    <a:pt x="1735582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36690" y="2514600"/>
              <a:ext cx="1736089" cy="868044"/>
            </a:xfrm>
            <a:custGeom>
              <a:avLst/>
              <a:gdLst/>
              <a:ahLst/>
              <a:cxnLst/>
              <a:rect l="l" t="t" r="r" b="b"/>
              <a:pathLst>
                <a:path w="1736090" h="868045">
                  <a:moveTo>
                    <a:pt x="0" y="867790"/>
                  </a:moveTo>
                  <a:lnTo>
                    <a:pt x="0" y="0"/>
                  </a:lnTo>
                  <a:lnTo>
                    <a:pt x="1735709" y="0"/>
                  </a:lnTo>
                  <a:lnTo>
                    <a:pt x="1735709" y="867790"/>
                  </a:lnTo>
                  <a:lnTo>
                    <a:pt x="0" y="867790"/>
                  </a:lnTo>
                  <a:close/>
                </a:path>
                <a:path w="1736090" h="868045">
                  <a:moveTo>
                    <a:pt x="22860" y="844930"/>
                  </a:moveTo>
                  <a:lnTo>
                    <a:pt x="22860" y="22860"/>
                  </a:lnTo>
                  <a:lnTo>
                    <a:pt x="1712849" y="22860"/>
                  </a:lnTo>
                  <a:lnTo>
                    <a:pt x="1712849" y="844930"/>
                  </a:lnTo>
                  <a:lnTo>
                    <a:pt x="22860" y="84493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201283" y="2695448"/>
            <a:ext cx="1407160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President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Student </a:t>
            </a:r>
            <a:r>
              <a:rPr sz="1000" b="1" dirty="0">
                <a:latin typeface="Arial"/>
                <a:cs typeface="Arial"/>
              </a:rPr>
              <a:t>Services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&amp;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Equity </a:t>
            </a:r>
            <a:r>
              <a:rPr lang="en-US" sz="1000" i="1" dirty="0">
                <a:latin typeface="Arial"/>
                <a:cs typeface="Arial"/>
              </a:rPr>
              <a:t>Alexis Villa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5571" y="2714923"/>
            <a:ext cx="143954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President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Administrative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Services </a:t>
            </a:r>
            <a:r>
              <a:rPr sz="1000" b="1" dirty="0">
                <a:latin typeface="Arial"/>
                <a:cs typeface="Arial"/>
              </a:rPr>
              <a:t>Cesar</a:t>
            </a:r>
            <a:r>
              <a:rPr sz="1000" b="1" spc="-20" dirty="0">
                <a:latin typeface="Arial"/>
                <a:cs typeface="Arial"/>
              </a:rPr>
              <a:t> Vega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052887" y="2509837"/>
            <a:ext cx="1724025" cy="866775"/>
            <a:chOff x="4052887" y="2509837"/>
            <a:chExt cx="1724025" cy="866775"/>
          </a:xfrm>
        </p:grpSpPr>
        <p:sp>
          <p:nvSpPr>
            <p:cNvPr id="26" name="object 26"/>
            <p:cNvSpPr/>
            <p:nvPr/>
          </p:nvSpPr>
          <p:spPr>
            <a:xfrm>
              <a:off x="4057650" y="2514600"/>
              <a:ext cx="1714500" cy="857250"/>
            </a:xfrm>
            <a:custGeom>
              <a:avLst/>
              <a:gdLst/>
              <a:ahLst/>
              <a:cxnLst/>
              <a:rect l="l" t="t" r="r" b="b"/>
              <a:pathLst>
                <a:path w="1714500" h="857250">
                  <a:moveTo>
                    <a:pt x="1714500" y="0"/>
                  </a:moveTo>
                  <a:lnTo>
                    <a:pt x="0" y="0"/>
                  </a:lnTo>
                  <a:lnTo>
                    <a:pt x="0" y="857250"/>
                  </a:lnTo>
                  <a:lnTo>
                    <a:pt x="1714500" y="857250"/>
                  </a:lnTo>
                  <a:lnTo>
                    <a:pt x="17145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057650" y="2514600"/>
              <a:ext cx="1714500" cy="857250"/>
            </a:xfrm>
            <a:custGeom>
              <a:avLst/>
              <a:gdLst/>
              <a:ahLst/>
              <a:cxnLst/>
              <a:rect l="l" t="t" r="r" b="b"/>
              <a:pathLst>
                <a:path w="1714500" h="857250">
                  <a:moveTo>
                    <a:pt x="0" y="857250"/>
                  </a:moveTo>
                  <a:lnTo>
                    <a:pt x="0" y="0"/>
                  </a:lnTo>
                  <a:lnTo>
                    <a:pt x="1714500" y="0"/>
                  </a:lnTo>
                  <a:lnTo>
                    <a:pt x="1714500" y="857250"/>
                  </a:lnTo>
                  <a:lnTo>
                    <a:pt x="0" y="857250"/>
                  </a:lnTo>
                  <a:close/>
                </a:path>
                <a:path w="1714500" h="857250">
                  <a:moveTo>
                    <a:pt x="22860" y="834389"/>
                  </a:moveTo>
                  <a:lnTo>
                    <a:pt x="22860" y="22860"/>
                  </a:lnTo>
                  <a:lnTo>
                    <a:pt x="1691639" y="22860"/>
                  </a:lnTo>
                  <a:lnTo>
                    <a:pt x="1691639" y="834389"/>
                  </a:lnTo>
                  <a:lnTo>
                    <a:pt x="22860" y="83438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182871" y="2690241"/>
            <a:ext cx="146494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President </a:t>
            </a:r>
            <a:r>
              <a:rPr sz="1000" b="1" dirty="0">
                <a:latin typeface="Arial"/>
                <a:cs typeface="Arial"/>
              </a:rPr>
              <a:t>Administrative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Services </a:t>
            </a:r>
            <a:r>
              <a:rPr lang="en-US" sz="1000" i="1" dirty="0">
                <a:latin typeface="Arial"/>
                <a:cs typeface="Arial"/>
              </a:rPr>
              <a:t>Cesar</a:t>
            </a:r>
            <a:r>
              <a:rPr lang="en-US" sz="1000" i="1" spc="-20" dirty="0">
                <a:latin typeface="Arial"/>
                <a:cs typeface="Arial"/>
              </a:rPr>
              <a:t> Vega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21992" y="2675045"/>
            <a:ext cx="154432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President,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Academic</a:t>
            </a:r>
            <a:endParaRPr sz="1000">
              <a:latin typeface="Arial"/>
              <a:cs typeface="Arial"/>
            </a:endParaRPr>
          </a:p>
          <a:p>
            <a:pPr marL="508000" marR="499745" indent="1270" algn="ctr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Services VACANT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166937" y="2486977"/>
            <a:ext cx="1655445" cy="832485"/>
            <a:chOff x="2166937" y="2486977"/>
            <a:chExt cx="1655445" cy="832485"/>
          </a:xfrm>
        </p:grpSpPr>
        <p:sp>
          <p:nvSpPr>
            <p:cNvPr id="34" name="object 34"/>
            <p:cNvSpPr/>
            <p:nvPr/>
          </p:nvSpPr>
          <p:spPr>
            <a:xfrm>
              <a:off x="2171700" y="2491739"/>
              <a:ext cx="1645920" cy="822960"/>
            </a:xfrm>
            <a:custGeom>
              <a:avLst/>
              <a:gdLst/>
              <a:ahLst/>
              <a:cxnLst/>
              <a:rect l="l" t="t" r="r" b="b"/>
              <a:pathLst>
                <a:path w="1645920" h="822960">
                  <a:moveTo>
                    <a:pt x="1645920" y="0"/>
                  </a:moveTo>
                  <a:lnTo>
                    <a:pt x="0" y="0"/>
                  </a:lnTo>
                  <a:lnTo>
                    <a:pt x="0" y="822960"/>
                  </a:lnTo>
                  <a:lnTo>
                    <a:pt x="1645920" y="822960"/>
                  </a:lnTo>
                  <a:lnTo>
                    <a:pt x="164592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171700" y="2491739"/>
              <a:ext cx="1645920" cy="822960"/>
            </a:xfrm>
            <a:custGeom>
              <a:avLst/>
              <a:gdLst/>
              <a:ahLst/>
              <a:cxnLst/>
              <a:rect l="l" t="t" r="r" b="b"/>
              <a:pathLst>
                <a:path w="1645920" h="822960">
                  <a:moveTo>
                    <a:pt x="0" y="822960"/>
                  </a:moveTo>
                  <a:lnTo>
                    <a:pt x="0" y="0"/>
                  </a:lnTo>
                  <a:lnTo>
                    <a:pt x="1645920" y="0"/>
                  </a:lnTo>
                  <a:lnTo>
                    <a:pt x="1645920" y="822960"/>
                  </a:lnTo>
                  <a:lnTo>
                    <a:pt x="0" y="822960"/>
                  </a:lnTo>
                  <a:close/>
                </a:path>
                <a:path w="1645920" h="822960">
                  <a:moveTo>
                    <a:pt x="22860" y="800100"/>
                  </a:moveTo>
                  <a:lnTo>
                    <a:pt x="22860" y="22860"/>
                  </a:lnTo>
                  <a:lnTo>
                    <a:pt x="1623060" y="22860"/>
                  </a:lnTo>
                  <a:lnTo>
                    <a:pt x="1623060" y="800100"/>
                  </a:lnTo>
                  <a:lnTo>
                    <a:pt x="22860" y="80010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209292" y="2650362"/>
            <a:ext cx="1569720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0700" marR="5080" indent="-508634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Vice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President,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Academic Services</a:t>
            </a:r>
            <a:endParaRPr lang="en-US" sz="1000" b="1" spc="-10" dirty="0">
              <a:latin typeface="Arial"/>
              <a:cs typeface="Arial"/>
            </a:endParaRPr>
          </a:p>
          <a:p>
            <a:pPr marL="520700" marR="5080" indent="-508634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 </a:t>
            </a:r>
            <a:r>
              <a:rPr lang="en-US" sz="1000" i="1" spc="-10" dirty="0">
                <a:latin typeface="Arial"/>
                <a:cs typeface="Arial"/>
              </a:rPr>
              <a:t>Dr. Cuauhtemoc Carboni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7387" y="2686348"/>
            <a:ext cx="141414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sz="1000" b="1" dirty="0">
                <a:latin typeface="Arial"/>
                <a:cs typeface="Arial"/>
              </a:rPr>
              <a:t>Associate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35" dirty="0">
                <a:latin typeface="Arial"/>
                <a:cs typeface="Arial"/>
              </a:rPr>
              <a:t>VP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InformationTechnology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Jeff</a:t>
            </a:r>
            <a:r>
              <a:rPr sz="1000" b="1" spc="-25" dirty="0">
                <a:latin typeface="Arial"/>
                <a:cs typeface="Arial"/>
              </a:rPr>
              <a:t> Enz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38137" y="2509837"/>
            <a:ext cx="1609725" cy="809625"/>
            <a:chOff x="338137" y="2509837"/>
            <a:chExt cx="1609725" cy="809625"/>
          </a:xfrm>
        </p:grpSpPr>
        <p:sp>
          <p:nvSpPr>
            <p:cNvPr id="42" name="object 42"/>
            <p:cNvSpPr/>
            <p:nvPr/>
          </p:nvSpPr>
          <p:spPr>
            <a:xfrm>
              <a:off x="342900" y="2514600"/>
              <a:ext cx="1600200" cy="800100"/>
            </a:xfrm>
            <a:custGeom>
              <a:avLst/>
              <a:gdLst/>
              <a:ahLst/>
              <a:cxnLst/>
              <a:rect l="l" t="t" r="r" b="b"/>
              <a:pathLst>
                <a:path w="1600200" h="800100">
                  <a:moveTo>
                    <a:pt x="1600200" y="0"/>
                  </a:moveTo>
                  <a:lnTo>
                    <a:pt x="0" y="0"/>
                  </a:lnTo>
                  <a:lnTo>
                    <a:pt x="0" y="800100"/>
                  </a:lnTo>
                  <a:lnTo>
                    <a:pt x="1600200" y="800100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42900" y="2514600"/>
              <a:ext cx="1600200" cy="800100"/>
            </a:xfrm>
            <a:custGeom>
              <a:avLst/>
              <a:gdLst/>
              <a:ahLst/>
              <a:cxnLst/>
              <a:rect l="l" t="t" r="r" b="b"/>
              <a:pathLst>
                <a:path w="1600200" h="800100">
                  <a:moveTo>
                    <a:pt x="0" y="800100"/>
                  </a:moveTo>
                  <a:lnTo>
                    <a:pt x="0" y="0"/>
                  </a:lnTo>
                  <a:lnTo>
                    <a:pt x="1600200" y="0"/>
                  </a:lnTo>
                  <a:lnTo>
                    <a:pt x="1600200" y="800100"/>
                  </a:lnTo>
                  <a:lnTo>
                    <a:pt x="0" y="800100"/>
                  </a:lnTo>
                  <a:close/>
                </a:path>
                <a:path w="1600200" h="800100">
                  <a:moveTo>
                    <a:pt x="22860" y="777239"/>
                  </a:moveTo>
                  <a:lnTo>
                    <a:pt x="22860" y="22860"/>
                  </a:lnTo>
                  <a:lnTo>
                    <a:pt x="1577339" y="22860"/>
                  </a:lnTo>
                  <a:lnTo>
                    <a:pt x="1577339" y="777239"/>
                  </a:lnTo>
                  <a:lnTo>
                    <a:pt x="22860" y="7772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24687" y="2661666"/>
            <a:ext cx="143954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Associate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35" dirty="0">
                <a:latin typeface="Arial"/>
                <a:cs typeface="Arial"/>
              </a:rPr>
              <a:t>VP </a:t>
            </a:r>
            <a:r>
              <a:rPr sz="1000" b="1" spc="-10" dirty="0">
                <a:latin typeface="Arial"/>
                <a:cs typeface="Arial"/>
              </a:rPr>
              <a:t>InformationTechnology </a:t>
            </a:r>
            <a:r>
              <a:rPr sz="1000" i="1" dirty="0">
                <a:latin typeface="Arial"/>
                <a:cs typeface="Arial"/>
              </a:rPr>
              <a:t>Jeff</a:t>
            </a:r>
            <a:r>
              <a:rPr sz="1000" i="1" spc="-25" dirty="0">
                <a:latin typeface="Arial"/>
                <a:cs typeface="Arial"/>
              </a:rPr>
              <a:t> Enz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29122" y="1584218"/>
            <a:ext cx="1258570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Interim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Associate </a:t>
            </a:r>
            <a:r>
              <a:rPr sz="800" b="1" spc="-20" dirty="0">
                <a:latin typeface="Arial"/>
                <a:cs typeface="Arial"/>
              </a:rPr>
              <a:t>Dean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Institutional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Effectiveness </a:t>
            </a:r>
            <a:r>
              <a:rPr sz="800" b="1" dirty="0">
                <a:latin typeface="Arial"/>
                <a:cs typeface="Arial"/>
              </a:rPr>
              <a:t>&amp; </a:t>
            </a:r>
            <a:r>
              <a:rPr sz="800" b="1" spc="-10" dirty="0">
                <a:latin typeface="Arial"/>
                <a:cs typeface="Arial"/>
              </a:rPr>
              <a:t>Equity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Vacant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5367337" y="1481137"/>
            <a:ext cx="1381125" cy="695325"/>
            <a:chOff x="5367337" y="1481137"/>
            <a:chExt cx="1381125" cy="695325"/>
          </a:xfrm>
        </p:grpSpPr>
        <p:sp>
          <p:nvSpPr>
            <p:cNvPr id="48" name="object 48"/>
            <p:cNvSpPr/>
            <p:nvPr/>
          </p:nvSpPr>
          <p:spPr>
            <a:xfrm>
              <a:off x="53721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13716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371600" y="68580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3721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0" y="685800"/>
                  </a:moveTo>
                  <a:lnTo>
                    <a:pt x="0" y="0"/>
                  </a:lnTo>
                  <a:lnTo>
                    <a:pt x="1371600" y="0"/>
                  </a:lnTo>
                  <a:lnTo>
                    <a:pt x="1371600" y="685800"/>
                  </a:lnTo>
                  <a:lnTo>
                    <a:pt x="0" y="685800"/>
                  </a:lnTo>
                  <a:close/>
                </a:path>
                <a:path w="1371600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348740" y="22860"/>
                  </a:lnTo>
                  <a:lnTo>
                    <a:pt x="1348740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3243072" y="1645178"/>
            <a:ext cx="128778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spc="-10" dirty="0">
                <a:latin typeface="Arial"/>
                <a:cs typeface="Arial"/>
              </a:rPr>
              <a:t>Executive </a:t>
            </a: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College</a:t>
            </a:r>
            <a:endParaRPr sz="800">
              <a:latin typeface="Arial"/>
              <a:cs typeface="Arial"/>
            </a:endParaRPr>
          </a:p>
          <a:p>
            <a:pPr marL="299085" marR="290830" indent="-635"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Foundation </a:t>
            </a:r>
            <a:r>
              <a:rPr sz="800" b="1" dirty="0">
                <a:latin typeface="Arial"/>
                <a:cs typeface="Arial"/>
              </a:rPr>
              <a:t>Rodney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Smart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3195637" y="1481137"/>
            <a:ext cx="1381125" cy="695325"/>
            <a:chOff x="3195637" y="1481137"/>
            <a:chExt cx="1381125" cy="695325"/>
          </a:xfrm>
        </p:grpSpPr>
        <p:sp>
          <p:nvSpPr>
            <p:cNvPr id="54" name="object 54"/>
            <p:cNvSpPr/>
            <p:nvPr/>
          </p:nvSpPr>
          <p:spPr>
            <a:xfrm>
              <a:off x="32004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13716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371600" y="68580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2004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0" y="685800"/>
                  </a:moveTo>
                  <a:lnTo>
                    <a:pt x="0" y="0"/>
                  </a:lnTo>
                  <a:lnTo>
                    <a:pt x="1371600" y="0"/>
                  </a:lnTo>
                  <a:lnTo>
                    <a:pt x="1371600" y="685800"/>
                  </a:lnTo>
                  <a:lnTo>
                    <a:pt x="0" y="685800"/>
                  </a:lnTo>
                  <a:close/>
                </a:path>
                <a:path w="1371600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348739" y="22860"/>
                  </a:lnTo>
                  <a:lnTo>
                    <a:pt x="1348739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3229610" y="1575846"/>
            <a:ext cx="131318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800" b="1" spc="-10" dirty="0">
                <a:latin typeface="Arial"/>
                <a:cs typeface="Arial"/>
              </a:rPr>
              <a:t>Executive </a:t>
            </a: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lang="en-US" sz="800" b="1" spc="-10" dirty="0">
                <a:latin typeface="Arial"/>
                <a:cs typeface="Arial"/>
              </a:rPr>
              <a:t>for the</a:t>
            </a:r>
            <a:r>
              <a:rPr sz="800" b="1" spc="-10" dirty="0">
                <a:latin typeface="Arial"/>
                <a:cs typeface="Arial"/>
              </a:rPr>
              <a:t> Foundation</a:t>
            </a:r>
            <a:r>
              <a:rPr lang="en-US" sz="800" b="1" spc="-10" dirty="0">
                <a:latin typeface="Arial"/>
                <a:cs typeface="Arial"/>
              </a:rPr>
              <a:t> &amp; Institutional Advancement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800" i="1" dirty="0">
                <a:latin typeface="Arial"/>
                <a:cs typeface="Arial"/>
              </a:rPr>
              <a:t>Todd Evangelist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12520" y="1555970"/>
            <a:ext cx="131407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en-US" sz="800" b="1" dirty="0">
                <a:latin typeface="Arial"/>
                <a:cs typeface="Arial"/>
              </a:rPr>
              <a:t>Associate Dean of Institutional Effectiveness, Equity &amp; Student Success</a:t>
            </a:r>
            <a:endParaRPr sz="8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800" i="1" dirty="0">
                <a:latin typeface="Arial"/>
                <a:cs typeface="Arial"/>
              </a:rPr>
              <a:t>Jose</a:t>
            </a:r>
            <a:r>
              <a:rPr sz="800" i="1" spc="-5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Carrillo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743700" y="1828800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1450" y="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5" name="object 65"/>
          <p:cNvGrpSpPr/>
          <p:nvPr/>
        </p:nvGrpSpPr>
        <p:grpSpPr>
          <a:xfrm>
            <a:off x="6914895" y="1487846"/>
            <a:ext cx="1381125" cy="695325"/>
            <a:chOff x="8453437" y="1481137"/>
            <a:chExt cx="1381125" cy="695325"/>
          </a:xfrm>
        </p:grpSpPr>
        <p:sp>
          <p:nvSpPr>
            <p:cNvPr id="66" name="object 66"/>
            <p:cNvSpPr/>
            <p:nvPr/>
          </p:nvSpPr>
          <p:spPr>
            <a:xfrm>
              <a:off x="84582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13716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371600" y="68580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458200" y="1485900"/>
              <a:ext cx="1371600" cy="685800"/>
            </a:xfrm>
            <a:custGeom>
              <a:avLst/>
              <a:gdLst/>
              <a:ahLst/>
              <a:cxnLst/>
              <a:rect l="l" t="t" r="r" b="b"/>
              <a:pathLst>
                <a:path w="1371600" h="685800">
                  <a:moveTo>
                    <a:pt x="0" y="685800"/>
                  </a:moveTo>
                  <a:lnTo>
                    <a:pt x="0" y="0"/>
                  </a:lnTo>
                  <a:lnTo>
                    <a:pt x="1371600" y="0"/>
                  </a:lnTo>
                  <a:lnTo>
                    <a:pt x="1371600" y="685800"/>
                  </a:lnTo>
                  <a:lnTo>
                    <a:pt x="0" y="685800"/>
                  </a:lnTo>
                  <a:close/>
                </a:path>
                <a:path w="1371600" h="685800">
                  <a:moveTo>
                    <a:pt x="22859" y="662939"/>
                  </a:moveTo>
                  <a:lnTo>
                    <a:pt x="22859" y="22860"/>
                  </a:lnTo>
                  <a:lnTo>
                    <a:pt x="1348740" y="22860"/>
                  </a:lnTo>
                  <a:lnTo>
                    <a:pt x="1348740" y="662939"/>
                  </a:lnTo>
                  <a:lnTo>
                    <a:pt x="22859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6900100" y="1589558"/>
            <a:ext cx="13182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en-US" sz="800" b="1" dirty="0">
                <a:latin typeface="Arial"/>
                <a:cs typeface="Arial"/>
              </a:rPr>
              <a:t>Executive Director of Communications, Marketing &amp; PR</a:t>
            </a:r>
            <a:endParaRPr sz="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lang="en-US" sz="800" i="1" spc="-10" dirty="0">
                <a:latin typeface="Arial"/>
                <a:cs typeface="Arial"/>
              </a:rPr>
              <a:t>Celeste Alvarez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1856" y="4474738"/>
            <a:ext cx="97028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Application</a:t>
            </a:r>
            <a:endParaRPr sz="800">
              <a:latin typeface="Arial"/>
              <a:cs typeface="Arial"/>
            </a:endParaRPr>
          </a:p>
          <a:p>
            <a:pPr marL="172085" marR="163195" indent="104139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Services </a:t>
            </a:r>
            <a:r>
              <a:rPr sz="800" b="1" dirty="0">
                <a:latin typeface="Arial"/>
                <a:cs typeface="Arial"/>
              </a:rPr>
              <a:t>Jeff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Cantwell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223837" y="4338637"/>
            <a:ext cx="1266825" cy="638175"/>
            <a:chOff x="223837" y="4338637"/>
            <a:chExt cx="1266825" cy="638175"/>
          </a:xfrm>
        </p:grpSpPr>
        <p:sp>
          <p:nvSpPr>
            <p:cNvPr id="72" name="object 72"/>
            <p:cNvSpPr/>
            <p:nvPr/>
          </p:nvSpPr>
          <p:spPr>
            <a:xfrm>
              <a:off x="228600" y="434340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1257300" y="0"/>
                  </a:moveTo>
                  <a:lnTo>
                    <a:pt x="0" y="0"/>
                  </a:lnTo>
                  <a:lnTo>
                    <a:pt x="0" y="628650"/>
                  </a:lnTo>
                  <a:lnTo>
                    <a:pt x="1257300" y="62865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28600" y="434340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0" y="62865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28650"/>
                  </a:lnTo>
                  <a:lnTo>
                    <a:pt x="0" y="628650"/>
                  </a:lnTo>
                  <a:close/>
                </a:path>
                <a:path w="1257300" h="628650">
                  <a:moveTo>
                    <a:pt x="22860" y="605789"/>
                  </a:moveTo>
                  <a:lnTo>
                    <a:pt x="22860" y="22860"/>
                  </a:lnTo>
                  <a:lnTo>
                    <a:pt x="1234440" y="22860"/>
                  </a:lnTo>
                  <a:lnTo>
                    <a:pt x="1234440" y="605789"/>
                  </a:lnTo>
                  <a:lnTo>
                    <a:pt x="22860" y="60578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359156" y="4452365"/>
            <a:ext cx="995680" cy="391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Application Services</a:t>
            </a:r>
            <a:endParaRPr sz="8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lang="en-US" sz="800" i="1">
                <a:latin typeface="Arial"/>
                <a:cs typeface="Arial"/>
              </a:rPr>
              <a:t>Melody Chronister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143000" y="3314700"/>
            <a:ext cx="514350" cy="1343025"/>
          </a:xfrm>
          <a:custGeom>
            <a:avLst/>
            <a:gdLst/>
            <a:ahLst/>
            <a:cxnLst/>
            <a:rect l="l" t="t" r="r" b="b"/>
            <a:pathLst>
              <a:path w="514350" h="1343025">
                <a:moveTo>
                  <a:pt x="0" y="0"/>
                </a:moveTo>
                <a:lnTo>
                  <a:pt x="0" y="171450"/>
                </a:lnTo>
                <a:lnTo>
                  <a:pt x="514350" y="171450"/>
                </a:lnTo>
                <a:lnTo>
                  <a:pt x="514350" y="1343025"/>
                </a:lnTo>
                <a:lnTo>
                  <a:pt x="342900" y="1343025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76097" y="5217815"/>
            <a:ext cx="76263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Online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</a:t>
            </a:r>
            <a:endParaRPr sz="800" dirty="0">
              <a:latin typeface="Arial"/>
              <a:cs typeface="Arial"/>
            </a:endParaRPr>
          </a:p>
          <a:p>
            <a:pPr marL="64769" marR="56515"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Architect </a:t>
            </a:r>
            <a:r>
              <a:rPr sz="800" b="1" dirty="0">
                <a:latin typeface="Arial"/>
                <a:cs typeface="Arial"/>
              </a:rPr>
              <a:t>Omar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Ramos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226679" y="5081587"/>
            <a:ext cx="1266825" cy="638175"/>
            <a:chOff x="223837" y="5081587"/>
            <a:chExt cx="1266825" cy="638175"/>
          </a:xfrm>
        </p:grpSpPr>
        <p:sp>
          <p:nvSpPr>
            <p:cNvPr id="78" name="object 78"/>
            <p:cNvSpPr/>
            <p:nvPr/>
          </p:nvSpPr>
          <p:spPr>
            <a:xfrm>
              <a:off x="228600" y="508635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1257300" y="0"/>
                  </a:moveTo>
                  <a:lnTo>
                    <a:pt x="0" y="0"/>
                  </a:lnTo>
                  <a:lnTo>
                    <a:pt x="0" y="628650"/>
                  </a:lnTo>
                  <a:lnTo>
                    <a:pt x="1257300" y="62865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28600" y="508635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0" y="62865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28650"/>
                  </a:lnTo>
                  <a:lnTo>
                    <a:pt x="0" y="628650"/>
                  </a:lnTo>
                  <a:close/>
                </a:path>
                <a:path w="1257300" h="628650">
                  <a:moveTo>
                    <a:pt x="22860" y="605789"/>
                  </a:moveTo>
                  <a:lnTo>
                    <a:pt x="22860" y="22860"/>
                  </a:lnTo>
                  <a:lnTo>
                    <a:pt x="1234440" y="22860"/>
                  </a:lnTo>
                  <a:lnTo>
                    <a:pt x="1234440" y="605789"/>
                  </a:lnTo>
                  <a:lnTo>
                    <a:pt x="22860" y="60578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67794" y="5157124"/>
            <a:ext cx="115913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dirty="0">
                <a:latin typeface="Arial"/>
                <a:cs typeface="Arial"/>
              </a:rPr>
              <a:t>Security Manager, Information Technology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800" i="1" dirty="0">
                <a:latin typeface="Arial"/>
                <a:cs typeface="Arial"/>
              </a:rPr>
              <a:t>Jose M. Moreno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43000" y="3314700"/>
            <a:ext cx="514350" cy="2085975"/>
          </a:xfrm>
          <a:custGeom>
            <a:avLst/>
            <a:gdLst/>
            <a:ahLst/>
            <a:cxnLst/>
            <a:rect l="l" t="t" r="r" b="b"/>
            <a:pathLst>
              <a:path w="514350" h="2085975">
                <a:moveTo>
                  <a:pt x="0" y="0"/>
                </a:moveTo>
                <a:lnTo>
                  <a:pt x="0" y="171450"/>
                </a:lnTo>
                <a:lnTo>
                  <a:pt x="514350" y="171450"/>
                </a:lnTo>
                <a:lnTo>
                  <a:pt x="514350" y="2085975"/>
                </a:lnTo>
                <a:lnTo>
                  <a:pt x="342900" y="2085975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00202" y="3702959"/>
            <a:ext cx="920750" cy="35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Enterprise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Systems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James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Arthur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229679" y="3538537"/>
            <a:ext cx="1261110" cy="695325"/>
            <a:chOff x="229679" y="3538537"/>
            <a:chExt cx="1261110" cy="695325"/>
          </a:xfrm>
        </p:grpSpPr>
        <p:sp>
          <p:nvSpPr>
            <p:cNvPr id="84" name="object 84"/>
            <p:cNvSpPr/>
            <p:nvPr/>
          </p:nvSpPr>
          <p:spPr>
            <a:xfrm>
              <a:off x="234441" y="3543300"/>
              <a:ext cx="1251585" cy="685800"/>
            </a:xfrm>
            <a:custGeom>
              <a:avLst/>
              <a:gdLst/>
              <a:ahLst/>
              <a:cxnLst/>
              <a:rect l="l" t="t" r="r" b="b"/>
              <a:pathLst>
                <a:path w="1251585" h="685800">
                  <a:moveTo>
                    <a:pt x="1251458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1458" y="685800"/>
                  </a:lnTo>
                  <a:lnTo>
                    <a:pt x="1251458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34441" y="3543300"/>
              <a:ext cx="1251585" cy="685800"/>
            </a:xfrm>
            <a:custGeom>
              <a:avLst/>
              <a:gdLst/>
              <a:ahLst/>
              <a:cxnLst/>
              <a:rect l="l" t="t" r="r" b="b"/>
              <a:pathLst>
                <a:path w="1251585" h="685800">
                  <a:moveTo>
                    <a:pt x="0" y="685800"/>
                  </a:moveTo>
                  <a:lnTo>
                    <a:pt x="0" y="0"/>
                  </a:lnTo>
                  <a:lnTo>
                    <a:pt x="1251458" y="0"/>
                  </a:lnTo>
                  <a:lnTo>
                    <a:pt x="1251458" y="685800"/>
                  </a:lnTo>
                  <a:lnTo>
                    <a:pt x="0" y="685800"/>
                  </a:lnTo>
                  <a:close/>
                </a:path>
                <a:path w="1251585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228598" y="22860"/>
                  </a:lnTo>
                  <a:lnTo>
                    <a:pt x="1228598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387502" y="3680586"/>
            <a:ext cx="94615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Enterprise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Systems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i="1" dirty="0">
                <a:latin typeface="Arial"/>
                <a:cs typeface="Arial"/>
              </a:rPr>
              <a:t>James</a:t>
            </a:r>
            <a:r>
              <a:rPr sz="800" i="1" spc="-4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Arthur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143000" y="3314700"/>
            <a:ext cx="514350" cy="571500"/>
          </a:xfrm>
          <a:custGeom>
            <a:avLst/>
            <a:gdLst/>
            <a:ahLst/>
            <a:cxnLst/>
            <a:rect l="l" t="t" r="r" b="b"/>
            <a:pathLst>
              <a:path w="514350" h="571500">
                <a:moveTo>
                  <a:pt x="0" y="0"/>
                </a:moveTo>
                <a:lnTo>
                  <a:pt x="0" y="171450"/>
                </a:lnTo>
                <a:lnTo>
                  <a:pt x="514350" y="171450"/>
                </a:lnTo>
                <a:lnTo>
                  <a:pt x="514350" y="571500"/>
                </a:lnTo>
                <a:lnTo>
                  <a:pt x="342900" y="57150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4302886" y="4631964"/>
            <a:ext cx="768350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Facility</a:t>
            </a:r>
            <a:endParaRPr sz="800">
              <a:latin typeface="Arial"/>
              <a:cs typeface="Arial"/>
            </a:endParaRPr>
          </a:p>
          <a:p>
            <a:pPr marL="67945" marR="56515" indent="-3175" algn="just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Planning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and</a:t>
            </a:r>
            <a:r>
              <a:rPr sz="800" b="1" spc="-10" dirty="0">
                <a:latin typeface="Arial"/>
                <a:cs typeface="Arial"/>
              </a:rPr>
              <a:t> Construction </a:t>
            </a:r>
            <a:r>
              <a:rPr sz="800" b="1" dirty="0">
                <a:latin typeface="Arial"/>
                <a:cs typeface="Arial"/>
              </a:rPr>
              <a:t>Javier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Luna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4015741" y="4481512"/>
            <a:ext cx="1303972" cy="666750"/>
            <a:chOff x="4052887" y="4481512"/>
            <a:chExt cx="1266825" cy="666750"/>
          </a:xfrm>
        </p:grpSpPr>
        <p:sp>
          <p:nvSpPr>
            <p:cNvPr id="90" name="object 90"/>
            <p:cNvSpPr/>
            <p:nvPr/>
          </p:nvSpPr>
          <p:spPr>
            <a:xfrm>
              <a:off x="4057650" y="4486275"/>
              <a:ext cx="1257300" cy="657225"/>
            </a:xfrm>
            <a:custGeom>
              <a:avLst/>
              <a:gdLst/>
              <a:ahLst/>
              <a:cxnLst/>
              <a:rect l="l" t="t" r="r" b="b"/>
              <a:pathLst>
                <a:path w="1257300" h="657225">
                  <a:moveTo>
                    <a:pt x="1257300" y="0"/>
                  </a:moveTo>
                  <a:lnTo>
                    <a:pt x="0" y="0"/>
                  </a:lnTo>
                  <a:lnTo>
                    <a:pt x="0" y="657225"/>
                  </a:lnTo>
                  <a:lnTo>
                    <a:pt x="1257300" y="657225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057650" y="4486275"/>
              <a:ext cx="1257300" cy="657225"/>
            </a:xfrm>
            <a:custGeom>
              <a:avLst/>
              <a:gdLst/>
              <a:ahLst/>
              <a:cxnLst/>
              <a:rect l="l" t="t" r="r" b="b"/>
              <a:pathLst>
                <a:path w="1257300" h="657225">
                  <a:moveTo>
                    <a:pt x="0" y="657225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57225"/>
                  </a:lnTo>
                  <a:lnTo>
                    <a:pt x="0" y="657225"/>
                  </a:lnTo>
                  <a:close/>
                </a:path>
                <a:path w="1257300" h="657225">
                  <a:moveTo>
                    <a:pt x="22860" y="634364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34364"/>
                  </a:lnTo>
                  <a:lnTo>
                    <a:pt x="22860" y="634364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4081017" y="4548856"/>
            <a:ext cx="1177926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Facility </a:t>
            </a:r>
            <a:r>
              <a:rPr sz="800" b="1" dirty="0">
                <a:latin typeface="Arial"/>
                <a:cs typeface="Arial"/>
              </a:rPr>
              <a:t>Planning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lang="en-US" sz="800" b="1" spc="-25" dirty="0">
                <a:latin typeface="Arial"/>
                <a:cs typeface="Arial"/>
              </a:rPr>
              <a:t>&amp; </a:t>
            </a:r>
            <a:r>
              <a:rPr sz="800" b="1" spc="-10" dirty="0">
                <a:latin typeface="Arial"/>
                <a:cs typeface="Arial"/>
              </a:rPr>
              <a:t>Construction</a:t>
            </a:r>
            <a:endParaRPr lang="en-US" sz="800" b="1" spc="-10" dirty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Javier</a:t>
            </a:r>
            <a:r>
              <a:rPr sz="800" i="1" spc="-55" dirty="0">
                <a:latin typeface="Arial"/>
                <a:cs typeface="Arial"/>
              </a:rPr>
              <a:t> </a:t>
            </a:r>
            <a:r>
              <a:rPr sz="800" i="1" spc="-20" dirty="0">
                <a:latin typeface="Arial"/>
                <a:cs typeface="Arial"/>
              </a:rPr>
              <a:t>Luna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914900" y="3371850"/>
            <a:ext cx="571500" cy="1443355"/>
          </a:xfrm>
          <a:custGeom>
            <a:avLst/>
            <a:gdLst/>
            <a:ahLst/>
            <a:cxnLst/>
            <a:rect l="l" t="t" r="r" b="b"/>
            <a:pathLst>
              <a:path w="571500" h="1443354">
                <a:moveTo>
                  <a:pt x="0" y="0"/>
                </a:moveTo>
                <a:lnTo>
                  <a:pt x="0" y="171450"/>
                </a:lnTo>
                <a:lnTo>
                  <a:pt x="571500" y="171450"/>
                </a:lnTo>
                <a:lnTo>
                  <a:pt x="571500" y="1442974"/>
                </a:lnTo>
                <a:lnTo>
                  <a:pt x="400050" y="1442974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5" name="object 95"/>
          <p:cNvGrpSpPr/>
          <p:nvPr/>
        </p:nvGrpSpPr>
        <p:grpSpPr>
          <a:xfrm>
            <a:off x="3997581" y="5954392"/>
            <a:ext cx="1339800" cy="764763"/>
            <a:chOff x="3995737" y="5310187"/>
            <a:chExt cx="1266825" cy="638175"/>
          </a:xfrm>
        </p:grpSpPr>
        <p:sp>
          <p:nvSpPr>
            <p:cNvPr id="96" name="object 96"/>
            <p:cNvSpPr/>
            <p:nvPr/>
          </p:nvSpPr>
          <p:spPr>
            <a:xfrm>
              <a:off x="4000500" y="531495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1257300" y="0"/>
                  </a:moveTo>
                  <a:lnTo>
                    <a:pt x="0" y="0"/>
                  </a:lnTo>
                  <a:lnTo>
                    <a:pt x="0" y="628650"/>
                  </a:lnTo>
                  <a:lnTo>
                    <a:pt x="1257300" y="62865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000500" y="5314950"/>
              <a:ext cx="1257300" cy="628650"/>
            </a:xfrm>
            <a:custGeom>
              <a:avLst/>
              <a:gdLst/>
              <a:ahLst/>
              <a:cxnLst/>
              <a:rect l="l" t="t" r="r" b="b"/>
              <a:pathLst>
                <a:path w="1257300" h="628650">
                  <a:moveTo>
                    <a:pt x="0" y="62865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28650"/>
                  </a:lnTo>
                  <a:lnTo>
                    <a:pt x="0" y="628650"/>
                  </a:lnTo>
                  <a:close/>
                </a:path>
                <a:path w="1257300" h="628650">
                  <a:moveTo>
                    <a:pt x="22860" y="605789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05789"/>
                  </a:lnTo>
                  <a:lnTo>
                    <a:pt x="22860" y="60578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/>
          <p:nvPr/>
        </p:nvSpPr>
        <p:spPr>
          <a:xfrm>
            <a:off x="4914900" y="3371850"/>
            <a:ext cx="571500" cy="2257425"/>
          </a:xfrm>
          <a:custGeom>
            <a:avLst/>
            <a:gdLst/>
            <a:ahLst/>
            <a:cxnLst/>
            <a:rect l="l" t="t" r="r" b="b"/>
            <a:pathLst>
              <a:path w="571500" h="2257425">
                <a:moveTo>
                  <a:pt x="0" y="0"/>
                </a:moveTo>
                <a:lnTo>
                  <a:pt x="0" y="171450"/>
                </a:lnTo>
                <a:lnTo>
                  <a:pt x="571500" y="171450"/>
                </a:lnTo>
                <a:lnTo>
                  <a:pt x="571500" y="2257425"/>
                </a:lnTo>
                <a:lnTo>
                  <a:pt x="342900" y="2257425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4093717" y="3858407"/>
            <a:ext cx="115252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Fiscal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Stacey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Browning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4018597" y="3652837"/>
            <a:ext cx="1301115" cy="655320"/>
            <a:chOff x="4018597" y="3652837"/>
            <a:chExt cx="1301115" cy="655320"/>
          </a:xfrm>
        </p:grpSpPr>
        <p:sp>
          <p:nvSpPr>
            <p:cNvPr id="102" name="object 102"/>
            <p:cNvSpPr/>
            <p:nvPr/>
          </p:nvSpPr>
          <p:spPr>
            <a:xfrm>
              <a:off x="4023359" y="3657600"/>
              <a:ext cx="1291590" cy="645795"/>
            </a:xfrm>
            <a:custGeom>
              <a:avLst/>
              <a:gdLst/>
              <a:ahLst/>
              <a:cxnLst/>
              <a:rect l="l" t="t" r="r" b="b"/>
              <a:pathLst>
                <a:path w="1291589" h="645795">
                  <a:moveTo>
                    <a:pt x="1291589" y="0"/>
                  </a:moveTo>
                  <a:lnTo>
                    <a:pt x="0" y="0"/>
                  </a:lnTo>
                  <a:lnTo>
                    <a:pt x="0" y="645795"/>
                  </a:lnTo>
                  <a:lnTo>
                    <a:pt x="1291589" y="645795"/>
                  </a:lnTo>
                  <a:lnTo>
                    <a:pt x="1291589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023359" y="3657600"/>
              <a:ext cx="1291590" cy="645795"/>
            </a:xfrm>
            <a:custGeom>
              <a:avLst/>
              <a:gdLst/>
              <a:ahLst/>
              <a:cxnLst/>
              <a:rect l="l" t="t" r="r" b="b"/>
              <a:pathLst>
                <a:path w="1291589" h="645795">
                  <a:moveTo>
                    <a:pt x="0" y="645795"/>
                  </a:moveTo>
                  <a:lnTo>
                    <a:pt x="0" y="0"/>
                  </a:lnTo>
                  <a:lnTo>
                    <a:pt x="1291589" y="0"/>
                  </a:lnTo>
                  <a:lnTo>
                    <a:pt x="1291589" y="645795"/>
                  </a:lnTo>
                  <a:lnTo>
                    <a:pt x="0" y="645795"/>
                  </a:lnTo>
                  <a:close/>
                </a:path>
                <a:path w="1291589" h="645795">
                  <a:moveTo>
                    <a:pt x="22860" y="622935"/>
                  </a:moveTo>
                  <a:lnTo>
                    <a:pt x="22860" y="22860"/>
                  </a:lnTo>
                  <a:lnTo>
                    <a:pt x="1268729" y="22860"/>
                  </a:lnTo>
                  <a:lnTo>
                    <a:pt x="1268729" y="622935"/>
                  </a:lnTo>
                  <a:lnTo>
                    <a:pt x="22860" y="622935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4081017" y="3836034"/>
            <a:ext cx="1177925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6530" marR="5080" indent="-164465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Fiscal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 </a:t>
            </a:r>
            <a:r>
              <a:rPr sz="800" i="1" dirty="0">
                <a:latin typeface="Arial"/>
                <a:cs typeface="Arial"/>
              </a:rPr>
              <a:t>Stacey</a:t>
            </a:r>
            <a:r>
              <a:rPr sz="800" i="1" spc="-5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Browning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914900" y="3371850"/>
            <a:ext cx="571500" cy="608965"/>
          </a:xfrm>
          <a:custGeom>
            <a:avLst/>
            <a:gdLst/>
            <a:ahLst/>
            <a:cxnLst/>
            <a:rect l="l" t="t" r="r" b="b"/>
            <a:pathLst>
              <a:path w="571500" h="608964">
                <a:moveTo>
                  <a:pt x="0" y="0"/>
                </a:moveTo>
                <a:lnTo>
                  <a:pt x="0" y="171450"/>
                </a:lnTo>
                <a:lnTo>
                  <a:pt x="571500" y="171450"/>
                </a:lnTo>
                <a:lnTo>
                  <a:pt x="571500" y="608584"/>
                </a:lnTo>
                <a:lnTo>
                  <a:pt x="400050" y="608584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2426461" y="4503313"/>
            <a:ext cx="97726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Arts,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Letters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endParaRPr sz="800">
              <a:latin typeface="Arial"/>
              <a:cs typeface="Arial"/>
            </a:endParaRPr>
          </a:p>
          <a:p>
            <a:pPr marL="217170" marR="43180" indent="-167005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Learning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 </a:t>
            </a:r>
            <a:r>
              <a:rPr sz="800" b="1" dirty="0">
                <a:latin typeface="Arial"/>
                <a:cs typeface="Arial"/>
              </a:rPr>
              <a:t>Betsy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Lane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2281237" y="4338637"/>
            <a:ext cx="1266825" cy="695325"/>
            <a:chOff x="2281237" y="4338637"/>
            <a:chExt cx="1266825" cy="695325"/>
          </a:xfrm>
        </p:grpSpPr>
        <p:sp>
          <p:nvSpPr>
            <p:cNvPr id="108" name="object 108"/>
            <p:cNvSpPr/>
            <p:nvPr/>
          </p:nvSpPr>
          <p:spPr>
            <a:xfrm>
              <a:off x="2286000" y="43434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12573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7300" y="6858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286000" y="43434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0" y="6858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85800"/>
                  </a:lnTo>
                  <a:lnTo>
                    <a:pt x="0" y="685800"/>
                  </a:lnTo>
                  <a:close/>
                </a:path>
                <a:path w="1257300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2413761" y="4480940"/>
            <a:ext cx="100266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Arts,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Letters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r>
              <a:rPr sz="800" b="1" dirty="0">
                <a:latin typeface="Arial"/>
                <a:cs typeface="Arial"/>
              </a:rPr>
              <a:t> Learning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 </a:t>
            </a:r>
            <a:r>
              <a:rPr lang="en-US" sz="800" i="1" dirty="0">
                <a:latin typeface="Arial"/>
                <a:cs typeface="Arial"/>
              </a:rPr>
              <a:t>Vacant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088642" y="3314700"/>
            <a:ext cx="906144" cy="1371600"/>
          </a:xfrm>
          <a:custGeom>
            <a:avLst/>
            <a:gdLst/>
            <a:ahLst/>
            <a:cxnLst/>
            <a:rect l="l" t="t" r="r" b="b"/>
            <a:pathLst>
              <a:path w="906144" h="1371600">
                <a:moveTo>
                  <a:pt x="906018" y="0"/>
                </a:moveTo>
                <a:lnTo>
                  <a:pt x="906018" y="171450"/>
                </a:lnTo>
                <a:lnTo>
                  <a:pt x="0" y="171450"/>
                </a:lnTo>
                <a:lnTo>
                  <a:pt x="0" y="1371600"/>
                </a:lnTo>
                <a:lnTo>
                  <a:pt x="197357" y="137160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672998" y="6118118"/>
            <a:ext cx="116903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Economic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Workforce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Development </a:t>
            </a:r>
            <a:r>
              <a:rPr sz="800" b="1" dirty="0">
                <a:latin typeface="Arial"/>
                <a:cs typeface="Arial"/>
              </a:rPr>
              <a:t>Efrain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Silva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623887" y="5967412"/>
            <a:ext cx="1266825" cy="666750"/>
            <a:chOff x="623887" y="5967412"/>
            <a:chExt cx="1266825" cy="666750"/>
          </a:xfrm>
        </p:grpSpPr>
        <p:sp>
          <p:nvSpPr>
            <p:cNvPr id="114" name="object 114"/>
            <p:cNvSpPr/>
            <p:nvPr/>
          </p:nvSpPr>
          <p:spPr>
            <a:xfrm>
              <a:off x="628650" y="5972175"/>
              <a:ext cx="1257300" cy="657225"/>
            </a:xfrm>
            <a:custGeom>
              <a:avLst/>
              <a:gdLst/>
              <a:ahLst/>
              <a:cxnLst/>
              <a:rect l="l" t="t" r="r" b="b"/>
              <a:pathLst>
                <a:path w="1257300" h="657225">
                  <a:moveTo>
                    <a:pt x="1257300" y="0"/>
                  </a:moveTo>
                  <a:lnTo>
                    <a:pt x="0" y="0"/>
                  </a:lnTo>
                  <a:lnTo>
                    <a:pt x="0" y="657225"/>
                  </a:lnTo>
                  <a:lnTo>
                    <a:pt x="1257300" y="657225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28650" y="5972175"/>
              <a:ext cx="1257300" cy="657225"/>
            </a:xfrm>
            <a:custGeom>
              <a:avLst/>
              <a:gdLst/>
              <a:ahLst/>
              <a:cxnLst/>
              <a:rect l="l" t="t" r="r" b="b"/>
              <a:pathLst>
                <a:path w="1257300" h="657225">
                  <a:moveTo>
                    <a:pt x="0" y="657225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57225"/>
                  </a:lnTo>
                  <a:lnTo>
                    <a:pt x="0" y="657225"/>
                  </a:lnTo>
                  <a:close/>
                </a:path>
                <a:path w="1257300" h="657225">
                  <a:moveTo>
                    <a:pt x="22859" y="634365"/>
                  </a:moveTo>
                  <a:lnTo>
                    <a:pt x="22859" y="22860"/>
                  </a:lnTo>
                  <a:lnTo>
                    <a:pt x="1234439" y="22860"/>
                  </a:lnTo>
                  <a:lnTo>
                    <a:pt x="1234439" y="634365"/>
                  </a:lnTo>
                  <a:lnTo>
                    <a:pt x="22859" y="634365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6" name="object 116"/>
          <p:cNvSpPr txBox="1"/>
          <p:nvPr/>
        </p:nvSpPr>
        <p:spPr>
          <a:xfrm>
            <a:off x="812698" y="6095746"/>
            <a:ext cx="89026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Economic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endParaRPr sz="8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60298" y="6217666"/>
            <a:ext cx="11944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Workforce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Development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968146" y="6339585"/>
            <a:ext cx="57912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Arial"/>
                <a:cs typeface="Arial"/>
              </a:rPr>
              <a:t>Efrain</a:t>
            </a:r>
            <a:r>
              <a:rPr sz="800" i="1" spc="-5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Silva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395473" y="3702959"/>
            <a:ext cx="1038860" cy="35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Math,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Sciences,</a:t>
            </a:r>
            <a:endParaRPr sz="8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and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PE</a:t>
            </a:r>
            <a:endParaRPr sz="8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VACANT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2281237" y="3538537"/>
            <a:ext cx="1257300" cy="685800"/>
            <a:chOff x="2286000" y="3543300"/>
            <a:chExt cx="1257300" cy="685800"/>
          </a:xfrm>
        </p:grpSpPr>
        <p:sp>
          <p:nvSpPr>
            <p:cNvPr id="121" name="object 121"/>
            <p:cNvSpPr/>
            <p:nvPr/>
          </p:nvSpPr>
          <p:spPr>
            <a:xfrm>
              <a:off x="2286000" y="35433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12573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7300" y="6858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286000" y="35433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0" y="6858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85800"/>
                  </a:lnTo>
                  <a:lnTo>
                    <a:pt x="0" y="685800"/>
                  </a:lnTo>
                  <a:close/>
                </a:path>
                <a:path w="1257300" h="685800">
                  <a:moveTo>
                    <a:pt x="22860" y="662939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62939"/>
                  </a:lnTo>
                  <a:lnTo>
                    <a:pt x="22860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 txBox="1"/>
          <p:nvPr/>
        </p:nvSpPr>
        <p:spPr>
          <a:xfrm>
            <a:off x="2382772" y="3680586"/>
            <a:ext cx="1112267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0040" marR="5080" indent="-307975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Math</a:t>
            </a:r>
            <a:r>
              <a:rPr lang="en-US" sz="800" b="1" dirty="0">
                <a:latin typeface="Arial"/>
                <a:cs typeface="Arial"/>
              </a:rPr>
              <a:t> &amp; </a:t>
            </a:r>
            <a:r>
              <a:rPr sz="800" b="1" spc="-10" dirty="0">
                <a:latin typeface="Arial"/>
                <a:cs typeface="Arial"/>
              </a:rPr>
              <a:t>Sciences</a:t>
            </a:r>
            <a:endParaRPr lang="en-US" sz="800" b="1" spc="-10" dirty="0">
              <a:latin typeface="Arial"/>
              <a:cs typeface="Arial"/>
            </a:endParaRPr>
          </a:p>
          <a:p>
            <a:pPr marL="320040" marR="5080" indent="-307975" algn="ctr">
              <a:lnSpc>
                <a:spcPct val="100000"/>
              </a:lnSpc>
              <a:spcBef>
                <a:spcPts val="105"/>
              </a:spcBef>
            </a:pPr>
            <a:r>
              <a:rPr lang="en-US" sz="800" i="1" spc="-10" dirty="0">
                <a:latin typeface="Arial"/>
                <a:cs typeface="Arial"/>
              </a:rPr>
              <a:t>Krista Byrd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2088642" y="3314700"/>
            <a:ext cx="906144" cy="571500"/>
          </a:xfrm>
          <a:custGeom>
            <a:avLst/>
            <a:gdLst/>
            <a:ahLst/>
            <a:cxnLst/>
            <a:rect l="l" t="t" r="r" b="b"/>
            <a:pathLst>
              <a:path w="906144" h="571500">
                <a:moveTo>
                  <a:pt x="906018" y="0"/>
                </a:moveTo>
                <a:lnTo>
                  <a:pt x="906018" y="171450"/>
                </a:lnTo>
                <a:lnTo>
                  <a:pt x="0" y="171450"/>
                </a:lnTo>
                <a:lnTo>
                  <a:pt x="0" y="571500"/>
                </a:lnTo>
                <a:lnTo>
                  <a:pt x="197357" y="57150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2461260" y="6103894"/>
            <a:ext cx="102108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Health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Public</a:t>
            </a:r>
            <a:endParaRPr sz="800">
              <a:latin typeface="Arial"/>
              <a:cs typeface="Arial"/>
            </a:endParaRPr>
          </a:p>
          <a:p>
            <a:pPr marL="225425" marR="217170" indent="13208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Safety </a:t>
            </a:r>
            <a:r>
              <a:rPr sz="800" b="1" dirty="0">
                <a:latin typeface="Arial"/>
                <a:cs typeface="Arial"/>
              </a:rPr>
              <a:t>Gail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Warner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26" name="object 126"/>
          <p:cNvGrpSpPr/>
          <p:nvPr/>
        </p:nvGrpSpPr>
        <p:grpSpPr>
          <a:xfrm>
            <a:off x="2338387" y="5938837"/>
            <a:ext cx="1266825" cy="695325"/>
            <a:chOff x="2338387" y="5938837"/>
            <a:chExt cx="1266825" cy="695325"/>
          </a:xfrm>
        </p:grpSpPr>
        <p:sp>
          <p:nvSpPr>
            <p:cNvPr id="127" name="object 127"/>
            <p:cNvSpPr/>
            <p:nvPr/>
          </p:nvSpPr>
          <p:spPr>
            <a:xfrm>
              <a:off x="2343150" y="59436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12573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7300" y="6858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343150" y="59436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0" y="6858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85800"/>
                  </a:lnTo>
                  <a:lnTo>
                    <a:pt x="0" y="685800"/>
                  </a:lnTo>
                  <a:close/>
                </a:path>
                <a:path w="1257300" h="685800">
                  <a:moveTo>
                    <a:pt x="22860" y="662940"/>
                  </a:moveTo>
                  <a:lnTo>
                    <a:pt x="22860" y="22860"/>
                  </a:lnTo>
                  <a:lnTo>
                    <a:pt x="1234439" y="22860"/>
                  </a:lnTo>
                  <a:lnTo>
                    <a:pt x="1234439" y="662940"/>
                  </a:lnTo>
                  <a:lnTo>
                    <a:pt x="22860" y="6629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/>
          <p:cNvSpPr txBox="1"/>
          <p:nvPr/>
        </p:nvSpPr>
        <p:spPr>
          <a:xfrm>
            <a:off x="2448560" y="6081522"/>
            <a:ext cx="10464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Health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Public Safety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i="1" dirty="0">
                <a:latin typeface="Arial"/>
                <a:cs typeface="Arial"/>
              </a:rPr>
              <a:t>Gail</a:t>
            </a:r>
            <a:r>
              <a:rPr sz="800" i="1" spc="-4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Warner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2088642" y="3314700"/>
            <a:ext cx="906144" cy="2971800"/>
          </a:xfrm>
          <a:custGeom>
            <a:avLst/>
            <a:gdLst/>
            <a:ahLst/>
            <a:cxnLst/>
            <a:rect l="l" t="t" r="r" b="b"/>
            <a:pathLst>
              <a:path w="906144" h="2971800">
                <a:moveTo>
                  <a:pt x="906018" y="0"/>
                </a:moveTo>
                <a:lnTo>
                  <a:pt x="906018" y="171450"/>
                </a:lnTo>
                <a:lnTo>
                  <a:pt x="0" y="171450"/>
                </a:lnTo>
                <a:lnTo>
                  <a:pt x="0" y="2971800"/>
                </a:lnTo>
                <a:lnTo>
                  <a:pt x="254507" y="2971800"/>
                </a:lnTo>
              </a:path>
            </a:pathLst>
          </a:custGeom>
          <a:ln w="9143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2" name="object 132"/>
          <p:cNvGrpSpPr/>
          <p:nvPr/>
        </p:nvGrpSpPr>
        <p:grpSpPr>
          <a:xfrm>
            <a:off x="7201300" y="3706181"/>
            <a:ext cx="1609725" cy="571500"/>
            <a:chOff x="7196137" y="3767137"/>
            <a:chExt cx="1609725" cy="923925"/>
          </a:xfrm>
        </p:grpSpPr>
        <p:sp>
          <p:nvSpPr>
            <p:cNvPr id="133" name="object 133"/>
            <p:cNvSpPr/>
            <p:nvPr/>
          </p:nvSpPr>
          <p:spPr>
            <a:xfrm>
              <a:off x="7200900" y="3771900"/>
              <a:ext cx="1600200" cy="914400"/>
            </a:xfrm>
            <a:custGeom>
              <a:avLst/>
              <a:gdLst/>
              <a:ahLst/>
              <a:cxnLst/>
              <a:rect l="l" t="t" r="r" b="b"/>
              <a:pathLst>
                <a:path w="1600200" h="914400">
                  <a:moveTo>
                    <a:pt x="16002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1600200" y="914400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7200900" y="3771900"/>
              <a:ext cx="1600200" cy="914400"/>
            </a:xfrm>
            <a:custGeom>
              <a:avLst/>
              <a:gdLst/>
              <a:ahLst/>
              <a:cxnLst/>
              <a:rect l="l" t="t" r="r" b="b"/>
              <a:pathLst>
                <a:path w="1600200" h="914400">
                  <a:moveTo>
                    <a:pt x="0" y="914400"/>
                  </a:moveTo>
                  <a:lnTo>
                    <a:pt x="0" y="0"/>
                  </a:lnTo>
                  <a:lnTo>
                    <a:pt x="1600200" y="0"/>
                  </a:lnTo>
                  <a:lnTo>
                    <a:pt x="1600200" y="914400"/>
                  </a:lnTo>
                  <a:lnTo>
                    <a:pt x="0" y="914400"/>
                  </a:lnTo>
                  <a:close/>
                </a:path>
                <a:path w="1600200" h="914400">
                  <a:moveTo>
                    <a:pt x="22859" y="891539"/>
                  </a:moveTo>
                  <a:lnTo>
                    <a:pt x="22859" y="22860"/>
                  </a:lnTo>
                  <a:lnTo>
                    <a:pt x="1577340" y="22860"/>
                  </a:lnTo>
                  <a:lnTo>
                    <a:pt x="1577340" y="891539"/>
                  </a:lnTo>
                  <a:lnTo>
                    <a:pt x="22859" y="8915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5" name="object 135"/>
          <p:cNvSpPr txBox="1"/>
          <p:nvPr/>
        </p:nvSpPr>
        <p:spPr>
          <a:xfrm>
            <a:off x="7354062" y="3764943"/>
            <a:ext cx="1332738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Dean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Student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Affairs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&amp; </a:t>
            </a:r>
            <a:r>
              <a:rPr sz="1000" b="1" dirty="0">
                <a:latin typeface="Arial"/>
                <a:cs typeface="Arial"/>
              </a:rPr>
              <a:t>Enrollment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Services </a:t>
            </a:r>
            <a:r>
              <a:rPr lang="en-US" sz="1000" i="1" dirty="0">
                <a:latin typeface="Arial"/>
                <a:cs typeface="Arial"/>
              </a:rPr>
              <a:t>Dr. Andrew Sanchez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6904608" y="3382390"/>
            <a:ext cx="1096645" cy="389890"/>
          </a:xfrm>
          <a:custGeom>
            <a:avLst/>
            <a:gdLst/>
            <a:ahLst/>
            <a:cxnLst/>
            <a:rect l="l" t="t" r="r" b="b"/>
            <a:pathLst>
              <a:path w="1096645" h="389889">
                <a:moveTo>
                  <a:pt x="0" y="0"/>
                </a:moveTo>
                <a:lnTo>
                  <a:pt x="0" y="212598"/>
                </a:lnTo>
                <a:lnTo>
                  <a:pt x="1096391" y="212598"/>
                </a:lnTo>
                <a:lnTo>
                  <a:pt x="1096391" y="389509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8" name="object 138"/>
          <p:cNvGrpSpPr/>
          <p:nvPr/>
        </p:nvGrpSpPr>
        <p:grpSpPr>
          <a:xfrm>
            <a:off x="5574601" y="3695850"/>
            <a:ext cx="1402715" cy="536257"/>
            <a:chOff x="5574728" y="3767137"/>
            <a:chExt cx="1402715" cy="923925"/>
          </a:xfrm>
        </p:grpSpPr>
        <p:sp>
          <p:nvSpPr>
            <p:cNvPr id="139" name="object 139"/>
            <p:cNvSpPr/>
            <p:nvPr/>
          </p:nvSpPr>
          <p:spPr>
            <a:xfrm>
              <a:off x="5579490" y="3771900"/>
              <a:ext cx="1393190" cy="914400"/>
            </a:xfrm>
            <a:custGeom>
              <a:avLst/>
              <a:gdLst/>
              <a:ahLst/>
              <a:cxnLst/>
              <a:rect l="l" t="t" r="r" b="b"/>
              <a:pathLst>
                <a:path w="1393190" h="914400">
                  <a:moveTo>
                    <a:pt x="1392682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1392682" y="914400"/>
                  </a:lnTo>
                  <a:lnTo>
                    <a:pt x="1392682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579490" y="3771900"/>
              <a:ext cx="1393190" cy="914400"/>
            </a:xfrm>
            <a:custGeom>
              <a:avLst/>
              <a:gdLst/>
              <a:ahLst/>
              <a:cxnLst/>
              <a:rect l="l" t="t" r="r" b="b"/>
              <a:pathLst>
                <a:path w="1393190" h="914400">
                  <a:moveTo>
                    <a:pt x="0" y="914400"/>
                  </a:moveTo>
                  <a:lnTo>
                    <a:pt x="0" y="0"/>
                  </a:lnTo>
                  <a:lnTo>
                    <a:pt x="1392809" y="0"/>
                  </a:lnTo>
                  <a:lnTo>
                    <a:pt x="1392809" y="914400"/>
                  </a:lnTo>
                  <a:lnTo>
                    <a:pt x="0" y="914400"/>
                  </a:lnTo>
                  <a:close/>
                </a:path>
                <a:path w="1393190" h="914400">
                  <a:moveTo>
                    <a:pt x="22860" y="891539"/>
                  </a:moveTo>
                  <a:lnTo>
                    <a:pt x="22860" y="22860"/>
                  </a:lnTo>
                  <a:lnTo>
                    <a:pt x="1369949" y="22860"/>
                  </a:lnTo>
                  <a:lnTo>
                    <a:pt x="1369949" y="891539"/>
                  </a:lnTo>
                  <a:lnTo>
                    <a:pt x="22860" y="8915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1" name="object 141"/>
          <p:cNvSpPr txBox="1"/>
          <p:nvPr/>
        </p:nvSpPr>
        <p:spPr>
          <a:xfrm>
            <a:off x="5616593" y="3716172"/>
            <a:ext cx="130238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Dean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Student </a:t>
            </a:r>
            <a:r>
              <a:rPr sz="1000" b="1" dirty="0">
                <a:latin typeface="Arial"/>
                <a:cs typeface="Arial"/>
              </a:rPr>
              <a:t>Services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&amp;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Programs </a:t>
            </a:r>
            <a:r>
              <a:rPr lang="en-US" sz="1000" i="1" spc="-10" dirty="0">
                <a:latin typeface="Arial"/>
                <a:cs typeface="Arial"/>
              </a:rPr>
              <a:t>Vikki Carr</a:t>
            </a:r>
            <a:endParaRPr sz="1000" i="1" dirty="0"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6275959" y="3382390"/>
            <a:ext cx="628650" cy="326737"/>
          </a:xfrm>
          <a:custGeom>
            <a:avLst/>
            <a:gdLst/>
            <a:ahLst/>
            <a:cxnLst/>
            <a:rect l="l" t="t" r="r" b="b"/>
            <a:pathLst>
              <a:path w="628650" h="389889">
                <a:moveTo>
                  <a:pt x="628649" y="0"/>
                </a:moveTo>
                <a:lnTo>
                  <a:pt x="628649" y="212598"/>
                </a:lnTo>
                <a:lnTo>
                  <a:pt x="0" y="212598"/>
                </a:lnTo>
                <a:lnTo>
                  <a:pt x="0" y="389509"/>
                </a:lnTo>
              </a:path>
            </a:pathLst>
          </a:custGeom>
          <a:ln w="9143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4" name="object 144"/>
          <p:cNvGrpSpPr/>
          <p:nvPr/>
        </p:nvGrpSpPr>
        <p:grpSpPr>
          <a:xfrm>
            <a:off x="5755958" y="5143500"/>
            <a:ext cx="1216596" cy="439102"/>
            <a:chOff x="5755957" y="4910137"/>
            <a:chExt cx="1335405" cy="672465"/>
          </a:xfrm>
        </p:grpSpPr>
        <p:sp>
          <p:nvSpPr>
            <p:cNvPr id="145" name="object 145"/>
            <p:cNvSpPr/>
            <p:nvPr/>
          </p:nvSpPr>
          <p:spPr>
            <a:xfrm>
              <a:off x="5760720" y="4914900"/>
              <a:ext cx="1325880" cy="662940"/>
            </a:xfrm>
            <a:custGeom>
              <a:avLst/>
              <a:gdLst/>
              <a:ahLst/>
              <a:cxnLst/>
              <a:rect l="l" t="t" r="r" b="b"/>
              <a:pathLst>
                <a:path w="1325879" h="662939">
                  <a:moveTo>
                    <a:pt x="1325879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1325879" y="662939"/>
                  </a:lnTo>
                  <a:lnTo>
                    <a:pt x="1325879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760720" y="4914900"/>
              <a:ext cx="1325880" cy="662940"/>
            </a:xfrm>
            <a:custGeom>
              <a:avLst/>
              <a:gdLst/>
              <a:ahLst/>
              <a:cxnLst/>
              <a:rect l="l" t="t" r="r" b="b"/>
              <a:pathLst>
                <a:path w="1325879" h="662939">
                  <a:moveTo>
                    <a:pt x="0" y="662939"/>
                  </a:moveTo>
                  <a:lnTo>
                    <a:pt x="0" y="0"/>
                  </a:lnTo>
                  <a:lnTo>
                    <a:pt x="1325879" y="0"/>
                  </a:lnTo>
                  <a:lnTo>
                    <a:pt x="1325879" y="662939"/>
                  </a:lnTo>
                  <a:lnTo>
                    <a:pt x="0" y="662939"/>
                  </a:lnTo>
                  <a:close/>
                </a:path>
                <a:path w="1325879" h="662939">
                  <a:moveTo>
                    <a:pt x="22859" y="640080"/>
                  </a:moveTo>
                  <a:lnTo>
                    <a:pt x="22859" y="22860"/>
                  </a:lnTo>
                  <a:lnTo>
                    <a:pt x="1303020" y="22860"/>
                  </a:lnTo>
                  <a:lnTo>
                    <a:pt x="1303020" y="640080"/>
                  </a:lnTo>
                  <a:lnTo>
                    <a:pt x="22859" y="64008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7" name="object 147"/>
          <p:cNvSpPr txBox="1"/>
          <p:nvPr/>
        </p:nvSpPr>
        <p:spPr>
          <a:xfrm>
            <a:off x="5796888" y="5175004"/>
            <a:ext cx="1163483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Student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Housing </a:t>
            </a:r>
            <a:r>
              <a:rPr sz="800" b="1" dirty="0">
                <a:latin typeface="Arial"/>
                <a:cs typeface="Arial"/>
              </a:rPr>
              <a:t>&amp; </a:t>
            </a:r>
            <a:r>
              <a:rPr sz="800" b="1" spc="-10" dirty="0">
                <a:latin typeface="Arial"/>
                <a:cs typeface="Arial"/>
              </a:rPr>
              <a:t>Equity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800" i="1" dirty="0">
                <a:latin typeface="Arial"/>
                <a:cs typeface="Arial"/>
              </a:rPr>
              <a:t>Vacant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732521" y="7075545"/>
            <a:ext cx="79565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Student</a:t>
            </a:r>
            <a:endParaRPr sz="800">
              <a:latin typeface="Arial"/>
              <a:cs typeface="Arial"/>
            </a:endParaRPr>
          </a:p>
          <a:p>
            <a:pPr marL="70485" marR="24765" indent="-65405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Health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 </a:t>
            </a:r>
            <a:r>
              <a:rPr sz="800" b="1" dirty="0">
                <a:latin typeface="Arial"/>
                <a:cs typeface="Arial"/>
              </a:rPr>
              <a:t>Lupita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Castro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50" name="object 150"/>
          <p:cNvGrpSpPr/>
          <p:nvPr/>
        </p:nvGrpSpPr>
        <p:grpSpPr>
          <a:xfrm>
            <a:off x="7539037" y="6967537"/>
            <a:ext cx="1152525" cy="581025"/>
            <a:chOff x="7539037" y="6967537"/>
            <a:chExt cx="1152525" cy="581025"/>
          </a:xfrm>
        </p:grpSpPr>
        <p:sp>
          <p:nvSpPr>
            <p:cNvPr id="151" name="object 151"/>
            <p:cNvSpPr/>
            <p:nvPr/>
          </p:nvSpPr>
          <p:spPr>
            <a:xfrm>
              <a:off x="7543800" y="6972300"/>
              <a:ext cx="1143000" cy="571500"/>
            </a:xfrm>
            <a:custGeom>
              <a:avLst/>
              <a:gdLst/>
              <a:ahLst/>
              <a:cxnLst/>
              <a:rect l="l" t="t" r="r" b="b"/>
              <a:pathLst>
                <a:path w="1143000" h="571500">
                  <a:moveTo>
                    <a:pt x="1143000" y="0"/>
                  </a:moveTo>
                  <a:lnTo>
                    <a:pt x="0" y="0"/>
                  </a:lnTo>
                  <a:lnTo>
                    <a:pt x="0" y="571500"/>
                  </a:lnTo>
                  <a:lnTo>
                    <a:pt x="1143000" y="5715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7543800" y="6972300"/>
              <a:ext cx="1143000" cy="571500"/>
            </a:xfrm>
            <a:custGeom>
              <a:avLst/>
              <a:gdLst/>
              <a:ahLst/>
              <a:cxnLst/>
              <a:rect l="l" t="t" r="r" b="b"/>
              <a:pathLst>
                <a:path w="1143000" h="571500">
                  <a:moveTo>
                    <a:pt x="0" y="571500"/>
                  </a:moveTo>
                  <a:lnTo>
                    <a:pt x="0" y="0"/>
                  </a:lnTo>
                  <a:lnTo>
                    <a:pt x="1143000" y="0"/>
                  </a:lnTo>
                  <a:lnTo>
                    <a:pt x="1143000" y="571500"/>
                  </a:lnTo>
                  <a:lnTo>
                    <a:pt x="0" y="571500"/>
                  </a:lnTo>
                  <a:close/>
                </a:path>
                <a:path w="1143000" h="571500">
                  <a:moveTo>
                    <a:pt x="22859" y="548640"/>
                  </a:moveTo>
                  <a:lnTo>
                    <a:pt x="22859" y="22859"/>
                  </a:lnTo>
                  <a:lnTo>
                    <a:pt x="1120140" y="22859"/>
                  </a:lnTo>
                  <a:lnTo>
                    <a:pt x="1120140" y="548640"/>
                  </a:lnTo>
                  <a:lnTo>
                    <a:pt x="22859" y="5486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3" name="object 153"/>
          <p:cNvSpPr txBox="1"/>
          <p:nvPr/>
        </p:nvSpPr>
        <p:spPr>
          <a:xfrm>
            <a:off x="7719821" y="7053173"/>
            <a:ext cx="821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Student </a:t>
            </a:r>
            <a:r>
              <a:rPr sz="800" b="1" dirty="0">
                <a:latin typeface="Arial"/>
                <a:cs typeface="Arial"/>
              </a:rPr>
              <a:t>Health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Services </a:t>
            </a:r>
            <a:r>
              <a:rPr sz="800" i="1" dirty="0">
                <a:latin typeface="Arial"/>
                <a:cs typeface="Arial"/>
              </a:rPr>
              <a:t>Lupita</a:t>
            </a:r>
            <a:r>
              <a:rPr sz="800" i="1" spc="-3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Castro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781110" y="5860736"/>
            <a:ext cx="1056792" cy="23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"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DSPS</a:t>
            </a:r>
            <a:endParaRPr sz="800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dirty="0">
                <a:latin typeface="Arial"/>
                <a:cs typeface="Arial"/>
              </a:rPr>
              <a:t>Wendy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Prewett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6128892" y="6507703"/>
            <a:ext cx="60960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Trio</a:t>
            </a:r>
            <a:endParaRPr sz="80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Luis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Torres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61" name="object 161"/>
          <p:cNvGrpSpPr/>
          <p:nvPr/>
        </p:nvGrpSpPr>
        <p:grpSpPr>
          <a:xfrm>
            <a:off x="5767271" y="6286500"/>
            <a:ext cx="1193970" cy="494757"/>
            <a:chOff x="5774245" y="6338887"/>
            <a:chExt cx="1317625" cy="581025"/>
          </a:xfrm>
        </p:grpSpPr>
        <p:sp>
          <p:nvSpPr>
            <p:cNvPr id="162" name="object 162"/>
            <p:cNvSpPr/>
            <p:nvPr/>
          </p:nvSpPr>
          <p:spPr>
            <a:xfrm>
              <a:off x="5779008" y="6343650"/>
              <a:ext cx="1308100" cy="571500"/>
            </a:xfrm>
            <a:custGeom>
              <a:avLst/>
              <a:gdLst/>
              <a:ahLst/>
              <a:cxnLst/>
              <a:rect l="l" t="t" r="r" b="b"/>
              <a:pathLst>
                <a:path w="1308100" h="571500">
                  <a:moveTo>
                    <a:pt x="1307591" y="0"/>
                  </a:moveTo>
                  <a:lnTo>
                    <a:pt x="0" y="0"/>
                  </a:lnTo>
                  <a:lnTo>
                    <a:pt x="0" y="571500"/>
                  </a:lnTo>
                  <a:lnTo>
                    <a:pt x="1307591" y="571500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779008" y="6343650"/>
              <a:ext cx="1308100" cy="571500"/>
            </a:xfrm>
            <a:custGeom>
              <a:avLst/>
              <a:gdLst/>
              <a:ahLst/>
              <a:cxnLst/>
              <a:rect l="l" t="t" r="r" b="b"/>
              <a:pathLst>
                <a:path w="1308100" h="571500">
                  <a:moveTo>
                    <a:pt x="0" y="571500"/>
                  </a:moveTo>
                  <a:lnTo>
                    <a:pt x="0" y="0"/>
                  </a:lnTo>
                  <a:lnTo>
                    <a:pt x="1307591" y="0"/>
                  </a:lnTo>
                  <a:lnTo>
                    <a:pt x="1307591" y="571500"/>
                  </a:lnTo>
                  <a:lnTo>
                    <a:pt x="0" y="571500"/>
                  </a:lnTo>
                  <a:close/>
                </a:path>
                <a:path w="1308100" h="571500">
                  <a:moveTo>
                    <a:pt x="22859" y="548640"/>
                  </a:moveTo>
                  <a:lnTo>
                    <a:pt x="22859" y="22859"/>
                  </a:lnTo>
                  <a:lnTo>
                    <a:pt x="1284732" y="22859"/>
                  </a:lnTo>
                  <a:lnTo>
                    <a:pt x="1284732" y="548640"/>
                  </a:lnTo>
                  <a:lnTo>
                    <a:pt x="22859" y="5486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4" name="object 164"/>
          <p:cNvSpPr txBox="1"/>
          <p:nvPr/>
        </p:nvSpPr>
        <p:spPr>
          <a:xfrm>
            <a:off x="5792873" y="6391229"/>
            <a:ext cx="113233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" marR="5080" indent="-28575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dirty="0">
                <a:latin typeface="Arial"/>
                <a:cs typeface="Arial"/>
              </a:rPr>
              <a:t>Director </a:t>
            </a:r>
            <a:r>
              <a:rPr lang="en-US" sz="800" b="1" dirty="0" err="1">
                <a:latin typeface="Arial"/>
                <a:cs typeface="Arial"/>
              </a:rPr>
              <a:t>TRiO</a:t>
            </a:r>
            <a:endParaRPr lang="en-US" sz="800" b="1" dirty="0">
              <a:latin typeface="Arial"/>
              <a:cs typeface="Arial"/>
            </a:endParaRPr>
          </a:p>
          <a:p>
            <a:pPr marL="40640" marR="5080" indent="-28575" algn="ctr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Arial"/>
                <a:cs typeface="Arial"/>
              </a:rPr>
              <a:t>Luis</a:t>
            </a:r>
            <a:r>
              <a:rPr sz="800" i="1" spc="-2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Torres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19745" y="5002550"/>
            <a:ext cx="99377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Admissions</a:t>
            </a:r>
            <a:endParaRPr sz="800">
              <a:latin typeface="Arial"/>
              <a:cs typeface="Arial"/>
            </a:endParaRPr>
          </a:p>
          <a:p>
            <a:pPr marL="242570" marR="234950"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&amp; </a:t>
            </a:r>
            <a:r>
              <a:rPr sz="800" b="1" spc="-10" dirty="0">
                <a:latin typeface="Arial"/>
                <a:cs typeface="Arial"/>
              </a:rPr>
              <a:t>Records </a:t>
            </a:r>
            <a:r>
              <a:rPr sz="800" b="1" dirty="0">
                <a:latin typeface="Arial"/>
                <a:cs typeface="Arial"/>
              </a:rPr>
              <a:t>Vikki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Carr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67" name="object 167"/>
          <p:cNvGrpSpPr/>
          <p:nvPr/>
        </p:nvGrpSpPr>
        <p:grpSpPr>
          <a:xfrm>
            <a:off x="7539037" y="4910137"/>
            <a:ext cx="1152525" cy="550545"/>
            <a:chOff x="7539037" y="4910137"/>
            <a:chExt cx="1152525" cy="550545"/>
          </a:xfrm>
        </p:grpSpPr>
        <p:sp>
          <p:nvSpPr>
            <p:cNvPr id="168" name="object 168"/>
            <p:cNvSpPr/>
            <p:nvPr/>
          </p:nvSpPr>
          <p:spPr>
            <a:xfrm>
              <a:off x="7543800" y="4914900"/>
              <a:ext cx="1143000" cy="541020"/>
            </a:xfrm>
            <a:custGeom>
              <a:avLst/>
              <a:gdLst/>
              <a:ahLst/>
              <a:cxnLst/>
              <a:rect l="l" t="t" r="r" b="b"/>
              <a:pathLst>
                <a:path w="1143000" h="541020">
                  <a:moveTo>
                    <a:pt x="1143000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1143000" y="541019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7543800" y="4914900"/>
              <a:ext cx="1143000" cy="541020"/>
            </a:xfrm>
            <a:custGeom>
              <a:avLst/>
              <a:gdLst/>
              <a:ahLst/>
              <a:cxnLst/>
              <a:rect l="l" t="t" r="r" b="b"/>
              <a:pathLst>
                <a:path w="1143000" h="541020">
                  <a:moveTo>
                    <a:pt x="0" y="541019"/>
                  </a:moveTo>
                  <a:lnTo>
                    <a:pt x="0" y="0"/>
                  </a:lnTo>
                  <a:lnTo>
                    <a:pt x="1143000" y="0"/>
                  </a:lnTo>
                  <a:lnTo>
                    <a:pt x="1143000" y="541019"/>
                  </a:lnTo>
                  <a:lnTo>
                    <a:pt x="0" y="541019"/>
                  </a:lnTo>
                  <a:close/>
                </a:path>
                <a:path w="1143000" h="541020">
                  <a:moveTo>
                    <a:pt x="22859" y="518160"/>
                  </a:moveTo>
                  <a:lnTo>
                    <a:pt x="22859" y="22860"/>
                  </a:lnTo>
                  <a:lnTo>
                    <a:pt x="1120140" y="22860"/>
                  </a:lnTo>
                  <a:lnTo>
                    <a:pt x="1120140" y="518160"/>
                  </a:lnTo>
                  <a:lnTo>
                    <a:pt x="22859" y="51816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0" name="object 170"/>
          <p:cNvSpPr txBox="1"/>
          <p:nvPr/>
        </p:nvSpPr>
        <p:spPr>
          <a:xfrm>
            <a:off x="7607045" y="4980177"/>
            <a:ext cx="101917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270" marR="5080" indent="-24257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Admissions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10" dirty="0">
                <a:latin typeface="Arial"/>
                <a:cs typeface="Arial"/>
              </a:rPr>
              <a:t> Records</a:t>
            </a:r>
            <a:r>
              <a:rPr sz="800" b="1" spc="500" dirty="0">
                <a:latin typeface="Arial"/>
                <a:cs typeface="Arial"/>
              </a:rPr>
              <a:t> </a:t>
            </a:r>
            <a:r>
              <a:rPr lang="en-US" sz="800" i="1" dirty="0">
                <a:latin typeface="Arial"/>
                <a:cs typeface="Arial"/>
              </a:rPr>
              <a:t>Vacant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591297" y="5707654"/>
            <a:ext cx="104965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Financial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Aid</a:t>
            </a:r>
            <a:endParaRPr sz="800">
              <a:latin typeface="Arial"/>
              <a:cs typeface="Arial"/>
            </a:endParaRPr>
          </a:p>
          <a:p>
            <a:pPr marL="29209"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Lisa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Seal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73" name="object 173"/>
          <p:cNvGrpSpPr/>
          <p:nvPr/>
        </p:nvGrpSpPr>
        <p:grpSpPr>
          <a:xfrm>
            <a:off x="7539037" y="5538787"/>
            <a:ext cx="1152525" cy="581025"/>
            <a:chOff x="7539037" y="5538787"/>
            <a:chExt cx="1152525" cy="581025"/>
          </a:xfrm>
        </p:grpSpPr>
        <p:sp>
          <p:nvSpPr>
            <p:cNvPr id="174" name="object 174"/>
            <p:cNvSpPr/>
            <p:nvPr/>
          </p:nvSpPr>
          <p:spPr>
            <a:xfrm>
              <a:off x="7543800" y="5543550"/>
              <a:ext cx="1143000" cy="571500"/>
            </a:xfrm>
            <a:custGeom>
              <a:avLst/>
              <a:gdLst/>
              <a:ahLst/>
              <a:cxnLst/>
              <a:rect l="l" t="t" r="r" b="b"/>
              <a:pathLst>
                <a:path w="1143000" h="571500">
                  <a:moveTo>
                    <a:pt x="1143000" y="0"/>
                  </a:moveTo>
                  <a:lnTo>
                    <a:pt x="0" y="0"/>
                  </a:lnTo>
                  <a:lnTo>
                    <a:pt x="0" y="571500"/>
                  </a:lnTo>
                  <a:lnTo>
                    <a:pt x="1143000" y="5715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7543800" y="5543550"/>
              <a:ext cx="1143000" cy="571500"/>
            </a:xfrm>
            <a:custGeom>
              <a:avLst/>
              <a:gdLst/>
              <a:ahLst/>
              <a:cxnLst/>
              <a:rect l="l" t="t" r="r" b="b"/>
              <a:pathLst>
                <a:path w="1143000" h="571500">
                  <a:moveTo>
                    <a:pt x="0" y="571500"/>
                  </a:moveTo>
                  <a:lnTo>
                    <a:pt x="0" y="0"/>
                  </a:lnTo>
                  <a:lnTo>
                    <a:pt x="1143000" y="0"/>
                  </a:lnTo>
                  <a:lnTo>
                    <a:pt x="1143000" y="571500"/>
                  </a:lnTo>
                  <a:lnTo>
                    <a:pt x="0" y="571500"/>
                  </a:lnTo>
                  <a:close/>
                </a:path>
                <a:path w="1143000" h="571500">
                  <a:moveTo>
                    <a:pt x="22859" y="548639"/>
                  </a:moveTo>
                  <a:lnTo>
                    <a:pt x="22859" y="22860"/>
                  </a:lnTo>
                  <a:lnTo>
                    <a:pt x="1120140" y="22860"/>
                  </a:lnTo>
                  <a:lnTo>
                    <a:pt x="1120140" y="548639"/>
                  </a:lnTo>
                  <a:lnTo>
                    <a:pt x="22859" y="5486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7578597" y="5685282"/>
            <a:ext cx="107505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 marR="5080" indent="-31940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Financial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Aid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Lisa</a:t>
            </a:r>
            <a:r>
              <a:rPr sz="800" i="1" spc="-25" dirty="0">
                <a:latin typeface="Arial"/>
                <a:cs typeface="Arial"/>
              </a:rPr>
              <a:t> </a:t>
            </a:r>
            <a:r>
              <a:rPr sz="800" i="1" spc="-20" dirty="0">
                <a:latin typeface="Arial"/>
                <a:cs typeface="Arial"/>
              </a:rPr>
              <a:t>Seal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7692897" y="6271534"/>
            <a:ext cx="847090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Student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Development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and</a:t>
            </a:r>
            <a:r>
              <a:rPr sz="800" b="1" spc="-10" dirty="0">
                <a:latin typeface="Arial"/>
                <a:cs typeface="Arial"/>
              </a:rPr>
              <a:t> Activities</a:t>
            </a:r>
            <a:endParaRPr sz="8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Yareli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Rivera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79" name="object 179"/>
          <p:cNvGrpSpPr/>
          <p:nvPr/>
        </p:nvGrpSpPr>
        <p:grpSpPr>
          <a:xfrm>
            <a:off x="7539037" y="6167437"/>
            <a:ext cx="1152525" cy="695325"/>
            <a:chOff x="7539037" y="6167437"/>
            <a:chExt cx="1152525" cy="695325"/>
          </a:xfrm>
        </p:grpSpPr>
        <p:sp>
          <p:nvSpPr>
            <p:cNvPr id="180" name="object 180"/>
            <p:cNvSpPr/>
            <p:nvPr/>
          </p:nvSpPr>
          <p:spPr>
            <a:xfrm>
              <a:off x="7543800" y="6172200"/>
              <a:ext cx="1143000" cy="685800"/>
            </a:xfrm>
            <a:custGeom>
              <a:avLst/>
              <a:gdLst/>
              <a:ahLst/>
              <a:cxnLst/>
              <a:rect l="l" t="t" r="r" b="b"/>
              <a:pathLst>
                <a:path w="1143000" h="685800">
                  <a:moveTo>
                    <a:pt x="11430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143000" y="6858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7543800" y="6172200"/>
              <a:ext cx="1143000" cy="685800"/>
            </a:xfrm>
            <a:custGeom>
              <a:avLst/>
              <a:gdLst/>
              <a:ahLst/>
              <a:cxnLst/>
              <a:rect l="l" t="t" r="r" b="b"/>
              <a:pathLst>
                <a:path w="1143000" h="685800">
                  <a:moveTo>
                    <a:pt x="0" y="685800"/>
                  </a:moveTo>
                  <a:lnTo>
                    <a:pt x="0" y="0"/>
                  </a:lnTo>
                  <a:lnTo>
                    <a:pt x="1143000" y="0"/>
                  </a:lnTo>
                  <a:lnTo>
                    <a:pt x="1143000" y="685800"/>
                  </a:lnTo>
                  <a:lnTo>
                    <a:pt x="0" y="685800"/>
                  </a:lnTo>
                  <a:close/>
                </a:path>
                <a:path w="1143000" h="685800">
                  <a:moveTo>
                    <a:pt x="22859" y="662940"/>
                  </a:moveTo>
                  <a:lnTo>
                    <a:pt x="22859" y="22859"/>
                  </a:lnTo>
                  <a:lnTo>
                    <a:pt x="1120140" y="22859"/>
                  </a:lnTo>
                  <a:lnTo>
                    <a:pt x="1120140" y="662940"/>
                  </a:lnTo>
                  <a:lnTo>
                    <a:pt x="22859" y="6629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/>
          <p:nvPr/>
        </p:nvSpPr>
        <p:spPr>
          <a:xfrm>
            <a:off x="7680197" y="6249161"/>
            <a:ext cx="8724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Student Development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and</a:t>
            </a:r>
            <a:r>
              <a:rPr sz="800" b="1" spc="-10" dirty="0">
                <a:latin typeface="Arial"/>
                <a:cs typeface="Arial"/>
              </a:rPr>
              <a:t> Activities</a:t>
            </a:r>
            <a:endParaRPr sz="8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800" i="1" dirty="0">
                <a:latin typeface="Arial"/>
                <a:cs typeface="Arial"/>
              </a:rPr>
              <a:t>Yareli</a:t>
            </a:r>
            <a:r>
              <a:rPr sz="800" i="1" spc="-5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Rivera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7372350" y="4259325"/>
            <a:ext cx="628650" cy="2998725"/>
          </a:xfrm>
          <a:custGeom>
            <a:avLst/>
            <a:gdLst/>
            <a:ahLst/>
            <a:cxnLst/>
            <a:rect l="l" t="t" r="r" b="b"/>
            <a:pathLst>
              <a:path w="628650" h="2571750">
                <a:moveTo>
                  <a:pt x="628650" y="0"/>
                </a:moveTo>
                <a:lnTo>
                  <a:pt x="628650" y="171450"/>
                </a:lnTo>
                <a:lnTo>
                  <a:pt x="0" y="171450"/>
                </a:lnTo>
                <a:lnTo>
                  <a:pt x="0" y="1828800"/>
                </a:lnTo>
                <a:lnTo>
                  <a:pt x="171450" y="1828800"/>
                </a:lnTo>
              </a:path>
              <a:path w="628650" h="2571750">
                <a:moveTo>
                  <a:pt x="628650" y="0"/>
                </a:moveTo>
                <a:lnTo>
                  <a:pt x="628650" y="171450"/>
                </a:lnTo>
                <a:lnTo>
                  <a:pt x="0" y="171450"/>
                </a:lnTo>
                <a:lnTo>
                  <a:pt x="0" y="2571750"/>
                </a:lnTo>
                <a:lnTo>
                  <a:pt x="171450" y="257175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5916167" y="7014585"/>
            <a:ext cx="970915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Restorative</a:t>
            </a:r>
            <a:endParaRPr sz="800">
              <a:latin typeface="Arial"/>
              <a:cs typeface="Arial"/>
            </a:endParaRPr>
          </a:p>
          <a:p>
            <a:pPr marL="310515" marR="300990"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Justice Vacant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AD0032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1.0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FTE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85" name="object 185"/>
          <p:cNvGrpSpPr/>
          <p:nvPr/>
        </p:nvGrpSpPr>
        <p:grpSpPr>
          <a:xfrm>
            <a:off x="5767693" y="6926890"/>
            <a:ext cx="1192984" cy="685800"/>
            <a:chOff x="5767387" y="6967537"/>
            <a:chExt cx="1266825" cy="581025"/>
          </a:xfrm>
        </p:grpSpPr>
        <p:sp>
          <p:nvSpPr>
            <p:cNvPr id="186" name="object 186"/>
            <p:cNvSpPr/>
            <p:nvPr/>
          </p:nvSpPr>
          <p:spPr>
            <a:xfrm>
              <a:off x="5772150" y="6972300"/>
              <a:ext cx="1257300" cy="571500"/>
            </a:xfrm>
            <a:custGeom>
              <a:avLst/>
              <a:gdLst/>
              <a:ahLst/>
              <a:cxnLst/>
              <a:rect l="l" t="t" r="r" b="b"/>
              <a:pathLst>
                <a:path w="1257300" h="571500">
                  <a:moveTo>
                    <a:pt x="1257300" y="0"/>
                  </a:moveTo>
                  <a:lnTo>
                    <a:pt x="0" y="0"/>
                  </a:lnTo>
                  <a:lnTo>
                    <a:pt x="0" y="571500"/>
                  </a:lnTo>
                  <a:lnTo>
                    <a:pt x="1257300" y="5715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772150" y="6972300"/>
              <a:ext cx="1257300" cy="571500"/>
            </a:xfrm>
            <a:custGeom>
              <a:avLst/>
              <a:gdLst/>
              <a:ahLst/>
              <a:cxnLst/>
              <a:rect l="l" t="t" r="r" b="b"/>
              <a:pathLst>
                <a:path w="1257300" h="571500">
                  <a:moveTo>
                    <a:pt x="0" y="5715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571500"/>
                  </a:lnTo>
                  <a:lnTo>
                    <a:pt x="0" y="571500"/>
                  </a:lnTo>
                  <a:close/>
                </a:path>
                <a:path w="1257300" h="571500">
                  <a:moveTo>
                    <a:pt x="22860" y="548640"/>
                  </a:moveTo>
                  <a:lnTo>
                    <a:pt x="22860" y="22859"/>
                  </a:lnTo>
                  <a:lnTo>
                    <a:pt x="1234440" y="22859"/>
                  </a:lnTo>
                  <a:lnTo>
                    <a:pt x="1234440" y="548640"/>
                  </a:lnTo>
                  <a:lnTo>
                    <a:pt x="22860" y="5486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object 188"/>
          <p:cNvSpPr txBox="1"/>
          <p:nvPr/>
        </p:nvSpPr>
        <p:spPr>
          <a:xfrm>
            <a:off x="5718358" y="7014585"/>
            <a:ext cx="1322226" cy="5437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marR="5080" indent="-31115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Restorative</a:t>
            </a:r>
            <a:endParaRPr lang="en-US" sz="800" b="1" spc="-10" dirty="0">
              <a:latin typeface="Arial"/>
              <a:cs typeface="Arial"/>
            </a:endParaRPr>
          </a:p>
          <a:p>
            <a:pPr marL="323215" marR="5080" indent="-311150"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Justice</a:t>
            </a:r>
            <a:r>
              <a:rPr lang="en-US" sz="800" b="1" spc="-10" dirty="0">
                <a:latin typeface="Arial"/>
                <a:cs typeface="Arial"/>
              </a:rPr>
              <a:t> Programs</a:t>
            </a:r>
          </a:p>
          <a:p>
            <a:pPr marL="323215" marR="5080" indent="-311150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spc="-10" dirty="0">
                <a:latin typeface="Arial"/>
                <a:cs typeface="Arial"/>
              </a:rPr>
              <a:t>&amp; Services</a:t>
            </a:r>
          </a:p>
          <a:p>
            <a:pPr marL="323215" marR="5080" indent="-311150" algn="ctr">
              <a:lnSpc>
                <a:spcPct val="100000"/>
              </a:lnSpc>
              <a:spcBef>
                <a:spcPts val="100"/>
              </a:spcBef>
            </a:pPr>
            <a:r>
              <a:rPr sz="800" i="1" spc="-10" dirty="0">
                <a:latin typeface="Arial"/>
                <a:cs typeface="Arial"/>
              </a:rPr>
              <a:t>Vacant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483230" y="5242453"/>
            <a:ext cx="864869" cy="480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Library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Learning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Support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Services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Mireille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Kotoklo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91" name="object 191"/>
          <p:cNvGrpSpPr/>
          <p:nvPr/>
        </p:nvGrpSpPr>
        <p:grpSpPr>
          <a:xfrm>
            <a:off x="2266886" y="5138737"/>
            <a:ext cx="1295400" cy="695325"/>
            <a:chOff x="2266886" y="5138737"/>
            <a:chExt cx="1295400" cy="695325"/>
          </a:xfrm>
        </p:grpSpPr>
        <p:sp>
          <p:nvSpPr>
            <p:cNvPr id="192" name="object 192"/>
            <p:cNvSpPr/>
            <p:nvPr/>
          </p:nvSpPr>
          <p:spPr>
            <a:xfrm>
              <a:off x="2271648" y="5143500"/>
              <a:ext cx="1285875" cy="685800"/>
            </a:xfrm>
            <a:custGeom>
              <a:avLst/>
              <a:gdLst/>
              <a:ahLst/>
              <a:cxnLst/>
              <a:rect l="l" t="t" r="r" b="b"/>
              <a:pathLst>
                <a:path w="1285875" h="685800">
                  <a:moveTo>
                    <a:pt x="1285875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85875" y="685800"/>
                  </a:lnTo>
                  <a:lnTo>
                    <a:pt x="1285875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271648" y="5143500"/>
              <a:ext cx="1285875" cy="685800"/>
            </a:xfrm>
            <a:custGeom>
              <a:avLst/>
              <a:gdLst/>
              <a:ahLst/>
              <a:cxnLst/>
              <a:rect l="l" t="t" r="r" b="b"/>
              <a:pathLst>
                <a:path w="1285875" h="685800">
                  <a:moveTo>
                    <a:pt x="0" y="685800"/>
                  </a:moveTo>
                  <a:lnTo>
                    <a:pt x="0" y="0"/>
                  </a:lnTo>
                  <a:lnTo>
                    <a:pt x="1285875" y="0"/>
                  </a:lnTo>
                  <a:lnTo>
                    <a:pt x="1285875" y="685800"/>
                  </a:lnTo>
                  <a:lnTo>
                    <a:pt x="0" y="685800"/>
                  </a:lnTo>
                  <a:close/>
                </a:path>
                <a:path w="1285875" h="685800">
                  <a:moveTo>
                    <a:pt x="22859" y="662939"/>
                  </a:moveTo>
                  <a:lnTo>
                    <a:pt x="22859" y="22860"/>
                  </a:lnTo>
                  <a:lnTo>
                    <a:pt x="1263014" y="22860"/>
                  </a:lnTo>
                  <a:lnTo>
                    <a:pt x="1263014" y="662939"/>
                  </a:lnTo>
                  <a:lnTo>
                    <a:pt x="22859" y="662939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4" name="object 194"/>
          <p:cNvSpPr txBox="1"/>
          <p:nvPr/>
        </p:nvSpPr>
        <p:spPr>
          <a:xfrm>
            <a:off x="2470530" y="5220080"/>
            <a:ext cx="890269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Library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50" dirty="0">
                <a:latin typeface="Arial"/>
                <a:cs typeface="Arial"/>
              </a:rPr>
              <a:t>&amp;</a:t>
            </a:r>
            <a:r>
              <a:rPr sz="800" b="1" dirty="0">
                <a:latin typeface="Arial"/>
                <a:cs typeface="Arial"/>
              </a:rPr>
              <a:t> Learning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Support Services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800" i="1" spc="-10" dirty="0">
                <a:latin typeface="Arial"/>
                <a:cs typeface="Arial"/>
              </a:rPr>
              <a:t>Mireille</a:t>
            </a:r>
            <a:r>
              <a:rPr sz="800" i="1" spc="2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Kotoklo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1885950" y="3314700"/>
            <a:ext cx="1108710" cy="2986405"/>
          </a:xfrm>
          <a:custGeom>
            <a:avLst/>
            <a:gdLst/>
            <a:ahLst/>
            <a:cxnLst/>
            <a:rect l="l" t="t" r="r" b="b"/>
            <a:pathLst>
              <a:path w="1108710" h="2986404">
                <a:moveTo>
                  <a:pt x="1028700" y="1714500"/>
                </a:moveTo>
                <a:lnTo>
                  <a:pt x="1028700" y="1828800"/>
                </a:lnTo>
              </a:path>
              <a:path w="1108710" h="2986404">
                <a:moveTo>
                  <a:pt x="1108710" y="0"/>
                </a:moveTo>
                <a:lnTo>
                  <a:pt x="1108710" y="171450"/>
                </a:lnTo>
                <a:lnTo>
                  <a:pt x="202692" y="171450"/>
                </a:lnTo>
                <a:lnTo>
                  <a:pt x="202692" y="2986024"/>
                </a:lnTo>
                <a:lnTo>
                  <a:pt x="0" y="2986024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7" name="object 197"/>
          <p:cNvGrpSpPr/>
          <p:nvPr/>
        </p:nvGrpSpPr>
        <p:grpSpPr>
          <a:xfrm>
            <a:off x="3225814" y="6776495"/>
            <a:ext cx="1266825" cy="657860"/>
            <a:chOff x="3367087" y="6776656"/>
            <a:chExt cx="1266825" cy="657860"/>
          </a:xfrm>
        </p:grpSpPr>
        <p:sp>
          <p:nvSpPr>
            <p:cNvPr id="198" name="object 198"/>
            <p:cNvSpPr/>
            <p:nvPr/>
          </p:nvSpPr>
          <p:spPr>
            <a:xfrm>
              <a:off x="3371850" y="6781418"/>
              <a:ext cx="1257300" cy="648335"/>
            </a:xfrm>
            <a:custGeom>
              <a:avLst/>
              <a:gdLst/>
              <a:ahLst/>
              <a:cxnLst/>
              <a:rect l="l" t="t" r="r" b="b"/>
              <a:pathLst>
                <a:path w="1257300" h="648334">
                  <a:moveTo>
                    <a:pt x="1257300" y="0"/>
                  </a:moveTo>
                  <a:lnTo>
                    <a:pt x="0" y="0"/>
                  </a:lnTo>
                  <a:lnTo>
                    <a:pt x="0" y="648080"/>
                  </a:lnTo>
                  <a:lnTo>
                    <a:pt x="1257300" y="64808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371850" y="6781418"/>
              <a:ext cx="1257300" cy="648335"/>
            </a:xfrm>
            <a:custGeom>
              <a:avLst/>
              <a:gdLst/>
              <a:ahLst/>
              <a:cxnLst/>
              <a:rect l="l" t="t" r="r" b="b"/>
              <a:pathLst>
                <a:path w="1257300" h="648334">
                  <a:moveTo>
                    <a:pt x="0" y="64808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48080"/>
                  </a:lnTo>
                  <a:lnTo>
                    <a:pt x="0" y="648080"/>
                  </a:lnTo>
                  <a:close/>
                </a:path>
                <a:path w="1257300" h="648334">
                  <a:moveTo>
                    <a:pt x="22860" y="625220"/>
                  </a:moveTo>
                  <a:lnTo>
                    <a:pt x="22860" y="22859"/>
                  </a:lnTo>
                  <a:lnTo>
                    <a:pt x="1234439" y="22859"/>
                  </a:lnTo>
                  <a:lnTo>
                    <a:pt x="1234439" y="625220"/>
                  </a:lnTo>
                  <a:lnTo>
                    <a:pt x="22860" y="62522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0" name="object 200"/>
          <p:cNvSpPr txBox="1"/>
          <p:nvPr/>
        </p:nvSpPr>
        <p:spPr>
          <a:xfrm>
            <a:off x="3274342" y="6903943"/>
            <a:ext cx="119380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Associate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Dean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Nursing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Allied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Healt</a:t>
            </a:r>
            <a:r>
              <a:rPr lang="en-US" sz="800" b="1" spc="-10" dirty="0">
                <a:latin typeface="Arial"/>
                <a:cs typeface="Arial"/>
              </a:rPr>
              <a:t>h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i="1" spc="-10" dirty="0">
                <a:latin typeface="Arial"/>
                <a:cs typeface="Arial"/>
              </a:rPr>
              <a:t>Dr. Daniel Ortiz Jr.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3600450" y="6286500"/>
            <a:ext cx="294260" cy="495300"/>
          </a:xfrm>
          <a:custGeom>
            <a:avLst/>
            <a:gdLst/>
            <a:ahLst/>
            <a:cxnLst/>
            <a:rect l="l" t="t" r="r" b="b"/>
            <a:pathLst>
              <a:path w="400050" h="495300">
                <a:moveTo>
                  <a:pt x="0" y="0"/>
                </a:moveTo>
                <a:lnTo>
                  <a:pt x="400050" y="0"/>
                </a:lnTo>
                <a:lnTo>
                  <a:pt x="400050" y="494919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 txBox="1"/>
          <p:nvPr/>
        </p:nvSpPr>
        <p:spPr>
          <a:xfrm>
            <a:off x="526999" y="6842983"/>
            <a:ext cx="1118235" cy="480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Associate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Dean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Workforce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Prep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20" dirty="0">
                <a:latin typeface="Arial"/>
                <a:cs typeface="Arial"/>
              </a:rPr>
              <a:t> Non-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Traditional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Instr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Victor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Torres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03" name="object 203"/>
          <p:cNvGrpSpPr/>
          <p:nvPr/>
        </p:nvGrpSpPr>
        <p:grpSpPr>
          <a:xfrm>
            <a:off x="452437" y="6738937"/>
            <a:ext cx="1266825" cy="695325"/>
            <a:chOff x="452437" y="6738937"/>
            <a:chExt cx="1266825" cy="695325"/>
          </a:xfrm>
        </p:grpSpPr>
        <p:sp>
          <p:nvSpPr>
            <p:cNvPr id="204" name="object 204"/>
            <p:cNvSpPr/>
            <p:nvPr/>
          </p:nvSpPr>
          <p:spPr>
            <a:xfrm>
              <a:off x="457200" y="67437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12573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257300" y="68580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57200" y="6743700"/>
              <a:ext cx="1257300" cy="685800"/>
            </a:xfrm>
            <a:custGeom>
              <a:avLst/>
              <a:gdLst/>
              <a:ahLst/>
              <a:cxnLst/>
              <a:rect l="l" t="t" r="r" b="b"/>
              <a:pathLst>
                <a:path w="1257300" h="685800">
                  <a:moveTo>
                    <a:pt x="0" y="685800"/>
                  </a:moveTo>
                  <a:lnTo>
                    <a:pt x="0" y="0"/>
                  </a:lnTo>
                  <a:lnTo>
                    <a:pt x="1257300" y="0"/>
                  </a:lnTo>
                  <a:lnTo>
                    <a:pt x="1257300" y="685800"/>
                  </a:lnTo>
                  <a:lnTo>
                    <a:pt x="0" y="685800"/>
                  </a:lnTo>
                  <a:close/>
                </a:path>
                <a:path w="1257300" h="685800">
                  <a:moveTo>
                    <a:pt x="22859" y="662940"/>
                  </a:moveTo>
                  <a:lnTo>
                    <a:pt x="22859" y="22859"/>
                  </a:lnTo>
                  <a:lnTo>
                    <a:pt x="1234439" y="22859"/>
                  </a:lnTo>
                  <a:lnTo>
                    <a:pt x="1234439" y="662940"/>
                  </a:lnTo>
                  <a:lnTo>
                    <a:pt x="22859" y="6629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object 206"/>
          <p:cNvSpPr txBox="1"/>
          <p:nvPr/>
        </p:nvSpPr>
        <p:spPr>
          <a:xfrm>
            <a:off x="514299" y="6820611"/>
            <a:ext cx="114363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Associate</a:t>
            </a:r>
            <a:r>
              <a:rPr sz="800" b="1" spc="-4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Dean </a:t>
            </a:r>
            <a:r>
              <a:rPr sz="800" b="1" dirty="0">
                <a:latin typeface="Arial"/>
                <a:cs typeface="Arial"/>
              </a:rPr>
              <a:t>Workforce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Prep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20" dirty="0">
                <a:latin typeface="Arial"/>
                <a:cs typeface="Arial"/>
              </a:rPr>
              <a:t> Non- </a:t>
            </a:r>
            <a:r>
              <a:rPr sz="800" b="1" spc="-10" dirty="0">
                <a:latin typeface="Arial"/>
                <a:cs typeface="Arial"/>
              </a:rPr>
              <a:t>Traditional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Instr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800" i="1" dirty="0">
                <a:latin typeface="Arial"/>
                <a:cs typeface="Arial"/>
              </a:rPr>
              <a:t>Victor</a:t>
            </a:r>
            <a:r>
              <a:rPr sz="800" i="1" spc="-4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Torres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542925" y="6300723"/>
            <a:ext cx="542925" cy="443230"/>
          </a:xfrm>
          <a:custGeom>
            <a:avLst/>
            <a:gdLst/>
            <a:ahLst/>
            <a:cxnLst/>
            <a:rect l="l" t="t" r="r" b="b"/>
            <a:pathLst>
              <a:path w="542925" h="443229">
                <a:moveTo>
                  <a:pt x="85725" y="0"/>
                </a:moveTo>
                <a:lnTo>
                  <a:pt x="0" y="0"/>
                </a:lnTo>
                <a:lnTo>
                  <a:pt x="0" y="357250"/>
                </a:lnTo>
                <a:lnTo>
                  <a:pt x="542925" y="357250"/>
                </a:lnTo>
                <a:lnTo>
                  <a:pt x="542925" y="442975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/>
          <p:nvPr/>
        </p:nvSpPr>
        <p:spPr>
          <a:xfrm>
            <a:off x="1889760" y="6903943"/>
            <a:ext cx="1022985" cy="35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90"/>
              </a:lnSpc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Early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Childhood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Becky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Green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09" name="object 209"/>
          <p:cNvGrpSpPr/>
          <p:nvPr/>
        </p:nvGrpSpPr>
        <p:grpSpPr>
          <a:xfrm>
            <a:off x="1824037" y="6738937"/>
            <a:ext cx="1152525" cy="695325"/>
            <a:chOff x="1824037" y="6738937"/>
            <a:chExt cx="1152525" cy="695325"/>
          </a:xfrm>
        </p:grpSpPr>
        <p:sp>
          <p:nvSpPr>
            <p:cNvPr id="210" name="object 210"/>
            <p:cNvSpPr/>
            <p:nvPr/>
          </p:nvSpPr>
          <p:spPr>
            <a:xfrm>
              <a:off x="1828800" y="6743700"/>
              <a:ext cx="1143000" cy="685800"/>
            </a:xfrm>
            <a:custGeom>
              <a:avLst/>
              <a:gdLst/>
              <a:ahLst/>
              <a:cxnLst/>
              <a:rect l="l" t="t" r="r" b="b"/>
              <a:pathLst>
                <a:path w="1143000" h="685800">
                  <a:moveTo>
                    <a:pt x="11430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143000" y="6858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28800" y="6743700"/>
              <a:ext cx="1143000" cy="685800"/>
            </a:xfrm>
            <a:custGeom>
              <a:avLst/>
              <a:gdLst/>
              <a:ahLst/>
              <a:cxnLst/>
              <a:rect l="l" t="t" r="r" b="b"/>
              <a:pathLst>
                <a:path w="1143000" h="685800">
                  <a:moveTo>
                    <a:pt x="0" y="685800"/>
                  </a:moveTo>
                  <a:lnTo>
                    <a:pt x="0" y="0"/>
                  </a:lnTo>
                  <a:lnTo>
                    <a:pt x="1143000" y="0"/>
                  </a:lnTo>
                  <a:lnTo>
                    <a:pt x="1143000" y="685800"/>
                  </a:lnTo>
                  <a:lnTo>
                    <a:pt x="0" y="685800"/>
                  </a:lnTo>
                  <a:close/>
                </a:path>
                <a:path w="1143000" h="685800">
                  <a:moveTo>
                    <a:pt x="22860" y="662940"/>
                  </a:moveTo>
                  <a:lnTo>
                    <a:pt x="22860" y="22859"/>
                  </a:lnTo>
                  <a:lnTo>
                    <a:pt x="1120139" y="22859"/>
                  </a:lnTo>
                  <a:lnTo>
                    <a:pt x="1120139" y="662940"/>
                  </a:lnTo>
                  <a:lnTo>
                    <a:pt x="22860" y="66294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2" name="object 212"/>
          <p:cNvSpPr txBox="1"/>
          <p:nvPr/>
        </p:nvSpPr>
        <p:spPr>
          <a:xfrm>
            <a:off x="1877060" y="6881571"/>
            <a:ext cx="1048385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Arial"/>
                <a:cs typeface="Arial"/>
              </a:rPr>
              <a:t>Director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Early </a:t>
            </a:r>
            <a:r>
              <a:rPr sz="800" b="1" dirty="0">
                <a:latin typeface="Arial"/>
                <a:cs typeface="Arial"/>
              </a:rPr>
              <a:t>Childhood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Education </a:t>
            </a:r>
            <a:r>
              <a:rPr sz="800" i="1" dirty="0">
                <a:latin typeface="Arial"/>
                <a:cs typeface="Arial"/>
              </a:rPr>
              <a:t>Becky</a:t>
            </a:r>
            <a:r>
              <a:rPr sz="800" i="1" spc="-40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Green</a:t>
            </a:r>
            <a:endParaRPr sz="800" i="1" dirty="0"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1257300" y="6629400"/>
            <a:ext cx="1143000" cy="114300"/>
          </a:xfrm>
          <a:custGeom>
            <a:avLst/>
            <a:gdLst/>
            <a:ahLst/>
            <a:cxnLst/>
            <a:rect l="l" t="t" r="r" b="b"/>
            <a:pathLst>
              <a:path w="1143000" h="114300">
                <a:moveTo>
                  <a:pt x="0" y="0"/>
                </a:moveTo>
                <a:lnTo>
                  <a:pt x="0" y="45719"/>
                </a:lnTo>
                <a:lnTo>
                  <a:pt x="1143000" y="45719"/>
                </a:lnTo>
                <a:lnTo>
                  <a:pt x="1143000" y="114300"/>
                </a:lnTo>
              </a:path>
            </a:pathLst>
          </a:custGeom>
          <a:ln w="9144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7348981" y="387624"/>
            <a:ext cx="66611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085">
              <a:lnSpc>
                <a:spcPts val="890"/>
              </a:lnSpc>
            </a:pPr>
            <a:r>
              <a:rPr sz="800" b="1" spc="-10" dirty="0">
                <a:latin typeface="Arial"/>
                <a:cs typeface="Arial"/>
              </a:rPr>
              <a:t>Educational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Administrator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15" name="object 215"/>
          <p:cNvGrpSpPr/>
          <p:nvPr/>
        </p:nvGrpSpPr>
        <p:grpSpPr>
          <a:xfrm>
            <a:off x="7218997" y="338137"/>
            <a:ext cx="923925" cy="466725"/>
            <a:chOff x="7218997" y="338137"/>
            <a:chExt cx="923925" cy="466725"/>
          </a:xfrm>
        </p:grpSpPr>
        <p:sp>
          <p:nvSpPr>
            <p:cNvPr id="216" name="object 216"/>
            <p:cNvSpPr/>
            <p:nvPr/>
          </p:nvSpPr>
          <p:spPr>
            <a:xfrm>
              <a:off x="7223759" y="342900"/>
              <a:ext cx="914400" cy="457200"/>
            </a:xfrm>
            <a:custGeom>
              <a:avLst/>
              <a:gdLst/>
              <a:ahLst/>
              <a:cxnLst/>
              <a:rect l="l" t="t" r="r" b="b"/>
              <a:pathLst>
                <a:path w="914400" h="457200">
                  <a:moveTo>
                    <a:pt x="9144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4400" y="457200"/>
                  </a:lnTo>
                  <a:lnTo>
                    <a:pt x="914400" y="0"/>
                  </a:lnTo>
                  <a:close/>
                </a:path>
              </a:pathLst>
            </a:custGeom>
            <a:solidFill>
              <a:srgbClr val="EAEE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7223759" y="342900"/>
              <a:ext cx="914400" cy="457200"/>
            </a:xfrm>
            <a:custGeom>
              <a:avLst/>
              <a:gdLst/>
              <a:ahLst/>
              <a:cxnLst/>
              <a:rect l="l" t="t" r="r" b="b"/>
              <a:pathLst>
                <a:path w="914400" h="457200">
                  <a:moveTo>
                    <a:pt x="0" y="457200"/>
                  </a:moveTo>
                  <a:lnTo>
                    <a:pt x="914400" y="4572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8" name="object 218"/>
          <p:cNvSpPr txBox="1"/>
          <p:nvPr/>
        </p:nvSpPr>
        <p:spPr>
          <a:xfrm>
            <a:off x="7336281" y="365251"/>
            <a:ext cx="69151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085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Educational Administrator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8469121" y="387624"/>
            <a:ext cx="66611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890"/>
              </a:lnSpc>
            </a:pPr>
            <a:r>
              <a:rPr sz="800" b="1" spc="-10" dirty="0">
                <a:latin typeface="Arial"/>
                <a:cs typeface="Arial"/>
              </a:rPr>
              <a:t>Classified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Administrator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20" name="object 220"/>
          <p:cNvGrpSpPr/>
          <p:nvPr/>
        </p:nvGrpSpPr>
        <p:grpSpPr>
          <a:xfrm>
            <a:off x="8339328" y="338327"/>
            <a:ext cx="923925" cy="466725"/>
            <a:chOff x="8339328" y="338327"/>
            <a:chExt cx="923925" cy="466725"/>
          </a:xfrm>
        </p:grpSpPr>
        <p:sp>
          <p:nvSpPr>
            <p:cNvPr id="221" name="object 221"/>
            <p:cNvSpPr/>
            <p:nvPr/>
          </p:nvSpPr>
          <p:spPr>
            <a:xfrm>
              <a:off x="8343900" y="342899"/>
              <a:ext cx="914400" cy="457200"/>
            </a:xfrm>
            <a:custGeom>
              <a:avLst/>
              <a:gdLst/>
              <a:ahLst/>
              <a:cxnLst/>
              <a:rect l="l" t="t" r="r" b="b"/>
              <a:pathLst>
                <a:path w="914400" h="457200">
                  <a:moveTo>
                    <a:pt x="9144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4400" y="457200"/>
                  </a:lnTo>
                  <a:lnTo>
                    <a:pt x="914400" y="0"/>
                  </a:lnTo>
                  <a:close/>
                </a:path>
              </a:pathLst>
            </a:custGeom>
            <a:solidFill>
              <a:srgbClr val="8DB3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8343900" y="342899"/>
              <a:ext cx="914400" cy="457200"/>
            </a:xfrm>
            <a:custGeom>
              <a:avLst/>
              <a:gdLst/>
              <a:ahLst/>
              <a:cxnLst/>
              <a:rect l="l" t="t" r="r" b="b"/>
              <a:pathLst>
                <a:path w="914400" h="457200">
                  <a:moveTo>
                    <a:pt x="0" y="457200"/>
                  </a:moveTo>
                  <a:lnTo>
                    <a:pt x="914400" y="4572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3" name="object 223"/>
          <p:cNvSpPr txBox="1"/>
          <p:nvPr/>
        </p:nvSpPr>
        <p:spPr>
          <a:xfrm>
            <a:off x="8456421" y="365251"/>
            <a:ext cx="69151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3345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Classified Administrator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224" name="object 92">
            <a:extLst>
              <a:ext uri="{FF2B5EF4-FFF2-40B4-BE49-F238E27FC236}">
                <a16:creationId xmlns:a16="http://schemas.microsoft.com/office/drawing/2014/main" id="{E856E186-03E1-6F27-8C47-2CEDBB8A8F65}"/>
              </a:ext>
            </a:extLst>
          </p:cNvPr>
          <p:cNvSpPr txBox="1"/>
          <p:nvPr/>
        </p:nvSpPr>
        <p:spPr>
          <a:xfrm>
            <a:off x="4094225" y="6062197"/>
            <a:ext cx="1134745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dirty="0">
                <a:latin typeface="Arial"/>
                <a:cs typeface="Arial"/>
              </a:rPr>
              <a:t>Maintenance &amp; Operations Manager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i="1" dirty="0">
                <a:latin typeface="Arial"/>
                <a:cs typeface="Arial"/>
              </a:rPr>
              <a:t>Manuel Sanchez</a:t>
            </a:r>
            <a:endParaRPr sz="800" i="1" dirty="0">
              <a:latin typeface="Arial"/>
              <a:cs typeface="Arial"/>
            </a:endParaRPr>
          </a:p>
        </p:txBody>
      </p:sp>
      <p:grpSp>
        <p:nvGrpSpPr>
          <p:cNvPr id="228" name="object 144">
            <a:extLst>
              <a:ext uri="{FF2B5EF4-FFF2-40B4-BE49-F238E27FC236}">
                <a16:creationId xmlns:a16="http://schemas.microsoft.com/office/drawing/2014/main" id="{6BBD721A-7AB0-51D8-E924-1D56FA66F789}"/>
              </a:ext>
            </a:extLst>
          </p:cNvPr>
          <p:cNvGrpSpPr/>
          <p:nvPr/>
        </p:nvGrpSpPr>
        <p:grpSpPr>
          <a:xfrm>
            <a:off x="4006738" y="5213717"/>
            <a:ext cx="1335405" cy="672465"/>
            <a:chOff x="5755957" y="4910137"/>
            <a:chExt cx="1335405" cy="672465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29" name="object 145">
              <a:extLst>
                <a:ext uri="{FF2B5EF4-FFF2-40B4-BE49-F238E27FC236}">
                  <a16:creationId xmlns:a16="http://schemas.microsoft.com/office/drawing/2014/main" id="{07DCD377-C2AE-A865-76EF-E6D3881B2D66}"/>
                </a:ext>
              </a:extLst>
            </p:cNvPr>
            <p:cNvSpPr/>
            <p:nvPr/>
          </p:nvSpPr>
          <p:spPr>
            <a:xfrm>
              <a:off x="5760720" y="4914900"/>
              <a:ext cx="1325880" cy="662940"/>
            </a:xfrm>
            <a:custGeom>
              <a:avLst/>
              <a:gdLst/>
              <a:ahLst/>
              <a:cxnLst/>
              <a:rect l="l" t="t" r="r" b="b"/>
              <a:pathLst>
                <a:path w="1325879" h="662939">
                  <a:moveTo>
                    <a:pt x="1325879" y="0"/>
                  </a:moveTo>
                  <a:lnTo>
                    <a:pt x="0" y="0"/>
                  </a:lnTo>
                  <a:lnTo>
                    <a:pt x="0" y="662939"/>
                  </a:lnTo>
                  <a:lnTo>
                    <a:pt x="1325879" y="662939"/>
                  </a:lnTo>
                  <a:lnTo>
                    <a:pt x="132587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46">
              <a:extLst>
                <a:ext uri="{FF2B5EF4-FFF2-40B4-BE49-F238E27FC236}">
                  <a16:creationId xmlns:a16="http://schemas.microsoft.com/office/drawing/2014/main" id="{8F393CF1-1BB6-D04E-0448-BFB1EE6B91B9}"/>
                </a:ext>
              </a:extLst>
            </p:cNvPr>
            <p:cNvSpPr/>
            <p:nvPr/>
          </p:nvSpPr>
          <p:spPr>
            <a:xfrm>
              <a:off x="5760720" y="4914900"/>
              <a:ext cx="1325880" cy="662940"/>
            </a:xfrm>
            <a:custGeom>
              <a:avLst/>
              <a:gdLst/>
              <a:ahLst/>
              <a:cxnLst/>
              <a:rect l="l" t="t" r="r" b="b"/>
              <a:pathLst>
                <a:path w="1325879" h="662939">
                  <a:moveTo>
                    <a:pt x="0" y="662939"/>
                  </a:moveTo>
                  <a:lnTo>
                    <a:pt x="0" y="0"/>
                  </a:lnTo>
                  <a:lnTo>
                    <a:pt x="1325879" y="0"/>
                  </a:lnTo>
                  <a:lnTo>
                    <a:pt x="1325879" y="662939"/>
                  </a:lnTo>
                  <a:lnTo>
                    <a:pt x="0" y="662939"/>
                  </a:lnTo>
                  <a:close/>
                </a:path>
                <a:path w="1325879" h="662939">
                  <a:moveTo>
                    <a:pt x="22859" y="640080"/>
                  </a:moveTo>
                  <a:lnTo>
                    <a:pt x="22859" y="22860"/>
                  </a:lnTo>
                  <a:lnTo>
                    <a:pt x="1303020" y="22860"/>
                  </a:lnTo>
                  <a:lnTo>
                    <a:pt x="1303020" y="640080"/>
                  </a:lnTo>
                  <a:lnTo>
                    <a:pt x="22859" y="640080"/>
                  </a:lnTo>
                  <a:close/>
                </a:path>
              </a:pathLst>
            </a:custGeom>
            <a:grpFill/>
            <a:ln w="9144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147">
            <a:extLst>
              <a:ext uri="{FF2B5EF4-FFF2-40B4-BE49-F238E27FC236}">
                <a16:creationId xmlns:a16="http://schemas.microsoft.com/office/drawing/2014/main" id="{5B3652AA-987C-D773-C8AF-4016A4AD9B4C}"/>
              </a:ext>
            </a:extLst>
          </p:cNvPr>
          <p:cNvSpPr txBox="1"/>
          <p:nvPr/>
        </p:nvSpPr>
        <p:spPr>
          <a:xfrm>
            <a:off x="4033583" y="5383230"/>
            <a:ext cx="125666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dirty="0">
                <a:latin typeface="Arial"/>
                <a:cs typeface="Arial"/>
              </a:rPr>
              <a:t>Budget Analyst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800" i="1" dirty="0">
                <a:latin typeface="Arial"/>
                <a:cs typeface="Arial"/>
              </a:rPr>
              <a:t>Maria Lockas</a:t>
            </a:r>
            <a:endParaRPr sz="800" i="1" dirty="0">
              <a:latin typeface="Arial"/>
              <a:cs typeface="Arial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3745D7F-F163-C31C-304C-F7EE4851BF4D}"/>
              </a:ext>
            </a:extLst>
          </p:cNvPr>
          <p:cNvCxnSpPr/>
          <p:nvPr/>
        </p:nvCxnSpPr>
        <p:spPr>
          <a:xfrm>
            <a:off x="5314812" y="6271534"/>
            <a:ext cx="1715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BE992650-5922-02B9-5A44-6144CC4447FD}"/>
              </a:ext>
            </a:extLst>
          </p:cNvPr>
          <p:cNvCxnSpPr/>
          <p:nvPr/>
        </p:nvCxnSpPr>
        <p:spPr>
          <a:xfrm>
            <a:off x="5486400" y="5642275"/>
            <a:ext cx="0" cy="6174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2" name="object 92">
            <a:extLst>
              <a:ext uri="{FF2B5EF4-FFF2-40B4-BE49-F238E27FC236}">
                <a16:creationId xmlns:a16="http://schemas.microsoft.com/office/drawing/2014/main" id="{994E5AA9-AE85-B661-D99D-B0E5C8C7C37E}"/>
              </a:ext>
            </a:extLst>
          </p:cNvPr>
          <p:cNvSpPr txBox="1"/>
          <p:nvPr/>
        </p:nvSpPr>
        <p:spPr>
          <a:xfrm>
            <a:off x="5726791" y="4436356"/>
            <a:ext cx="1177926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800" b="1" dirty="0">
                <a:latin typeface="Arial"/>
                <a:cs typeface="Arial"/>
              </a:rPr>
              <a:t>Interim Associate Dean Student Equity &amp; Achievement</a:t>
            </a:r>
            <a:endParaRPr lang="en-US" sz="800" b="1" spc="-10" dirty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 </a:t>
            </a:r>
            <a:r>
              <a:rPr lang="en-US" sz="800" i="1" dirty="0">
                <a:latin typeface="Arial"/>
                <a:cs typeface="Arial"/>
              </a:rPr>
              <a:t>Johnel Barron</a:t>
            </a:r>
            <a:endParaRPr sz="800" i="1" dirty="0">
              <a:latin typeface="Arial"/>
              <a:cs typeface="Arial"/>
            </a:endParaRPr>
          </a:p>
        </p:txBody>
      </p: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77E9AC51-BBE9-B60B-35BD-2C2DF1BCE11D}"/>
              </a:ext>
            </a:extLst>
          </p:cNvPr>
          <p:cNvCxnSpPr/>
          <p:nvPr/>
        </p:nvCxnSpPr>
        <p:spPr>
          <a:xfrm>
            <a:off x="8001000" y="4370634"/>
            <a:ext cx="0" cy="58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3D8C7F7E-E8AB-829E-BDD9-42E3B845A750}"/>
              </a:ext>
            </a:extLst>
          </p:cNvPr>
          <p:cNvCxnSpPr>
            <a:cxnSpLocks/>
          </p:cNvCxnSpPr>
          <p:nvPr/>
        </p:nvCxnSpPr>
        <p:spPr>
          <a:xfrm>
            <a:off x="5029200" y="1075721"/>
            <a:ext cx="0" cy="1467454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473A2AC9-F5FA-61EA-0AE3-8B475E16022A}"/>
              </a:ext>
            </a:extLst>
          </p:cNvPr>
          <p:cNvCxnSpPr/>
          <p:nvPr/>
        </p:nvCxnSpPr>
        <p:spPr>
          <a:xfrm>
            <a:off x="1085850" y="2362200"/>
            <a:ext cx="7829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32C3CF2-A5EA-D380-C4E1-B25618D9CC68}"/>
              </a:ext>
            </a:extLst>
          </p:cNvPr>
          <p:cNvCxnSpPr/>
          <p:nvPr/>
        </p:nvCxnSpPr>
        <p:spPr>
          <a:xfrm>
            <a:off x="1085850" y="2362200"/>
            <a:ext cx="0" cy="152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FEF3492E-BBFD-219F-678B-3DDB23716B3D}"/>
              </a:ext>
            </a:extLst>
          </p:cNvPr>
          <p:cNvCxnSpPr/>
          <p:nvPr/>
        </p:nvCxnSpPr>
        <p:spPr>
          <a:xfrm>
            <a:off x="8915400" y="2362200"/>
            <a:ext cx="0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2B882FBC-0D44-DFD3-B257-6C6D7E6054B4}"/>
              </a:ext>
            </a:extLst>
          </p:cNvPr>
          <p:cNvCxnSpPr/>
          <p:nvPr/>
        </p:nvCxnSpPr>
        <p:spPr>
          <a:xfrm>
            <a:off x="6267785" y="4224337"/>
            <a:ext cx="0" cy="119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6389B4AB-446D-FA87-3528-0B44A9EC7574}"/>
              </a:ext>
            </a:extLst>
          </p:cNvPr>
          <p:cNvCxnSpPr/>
          <p:nvPr/>
        </p:nvCxnSpPr>
        <p:spPr>
          <a:xfrm>
            <a:off x="6315754" y="5002550"/>
            <a:ext cx="0" cy="154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1AC0B462-E5A1-28EB-05D0-6ECA40153BA2}"/>
              </a:ext>
            </a:extLst>
          </p:cNvPr>
          <p:cNvCxnSpPr>
            <a:cxnSpLocks/>
          </p:cNvCxnSpPr>
          <p:nvPr/>
        </p:nvCxnSpPr>
        <p:spPr>
          <a:xfrm>
            <a:off x="6331721" y="6169723"/>
            <a:ext cx="0" cy="1406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6EC7FDB5-5D70-F88A-F1C9-229444C684D7}"/>
              </a:ext>
            </a:extLst>
          </p:cNvPr>
          <p:cNvCxnSpPr/>
          <p:nvPr/>
        </p:nvCxnSpPr>
        <p:spPr>
          <a:xfrm>
            <a:off x="6359038" y="6777202"/>
            <a:ext cx="0" cy="155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7F841322-1E8B-6737-1D3B-5C9D491C08F3}"/>
              </a:ext>
            </a:extLst>
          </p:cNvPr>
          <p:cNvCxnSpPr/>
          <p:nvPr/>
        </p:nvCxnSpPr>
        <p:spPr>
          <a:xfrm>
            <a:off x="6359038" y="5575955"/>
            <a:ext cx="0" cy="13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685258F8-0913-0F4F-3727-A10AAF855B96}"/>
              </a:ext>
            </a:extLst>
          </p:cNvPr>
          <p:cNvCxnSpPr>
            <a:cxnSpLocks/>
          </p:cNvCxnSpPr>
          <p:nvPr/>
        </p:nvCxnSpPr>
        <p:spPr>
          <a:xfrm flipV="1">
            <a:off x="3859227" y="1225803"/>
            <a:ext cx="0" cy="260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CAE817C-1C16-32E1-AE25-94015AD4618D}"/>
              </a:ext>
            </a:extLst>
          </p:cNvPr>
          <p:cNvCxnSpPr/>
          <p:nvPr/>
        </p:nvCxnSpPr>
        <p:spPr>
          <a:xfrm>
            <a:off x="3859227" y="1225803"/>
            <a:ext cx="38605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D4C732DE-85BB-845D-75AF-89929B38A19C}"/>
              </a:ext>
            </a:extLst>
          </p:cNvPr>
          <p:cNvCxnSpPr/>
          <p:nvPr/>
        </p:nvCxnSpPr>
        <p:spPr>
          <a:xfrm>
            <a:off x="7732521" y="1225803"/>
            <a:ext cx="0" cy="260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C3EC0BF4-3C65-6AC0-E23E-B121F537D712}"/>
              </a:ext>
            </a:extLst>
          </p:cNvPr>
          <p:cNvCxnSpPr/>
          <p:nvPr/>
        </p:nvCxnSpPr>
        <p:spPr>
          <a:xfrm>
            <a:off x="6011671" y="1225803"/>
            <a:ext cx="0" cy="260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69A626BB-7427-81A4-828B-18F9CF27B366}"/>
              </a:ext>
            </a:extLst>
          </p:cNvPr>
          <p:cNvCxnSpPr/>
          <p:nvPr/>
        </p:nvCxnSpPr>
        <p:spPr>
          <a:xfrm>
            <a:off x="2971800" y="2362200"/>
            <a:ext cx="0" cy="152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8BC1A4D0-0544-7197-3564-04C205834B19}"/>
              </a:ext>
            </a:extLst>
          </p:cNvPr>
          <p:cNvCxnSpPr/>
          <p:nvPr/>
        </p:nvCxnSpPr>
        <p:spPr>
          <a:xfrm>
            <a:off x="6900100" y="2362200"/>
            <a:ext cx="0" cy="180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432</Words>
  <Application>Microsoft Office PowerPoint</Application>
  <PresentationFormat>Custom</PresentationFormat>
  <Paragraphs>131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 2006-2007 P</dc:title>
  <dc:creator>lfarmer</dc:creator>
  <cp:lastModifiedBy>Martha R. Gutierrez</cp:lastModifiedBy>
  <cp:revision>23</cp:revision>
  <dcterms:created xsi:type="dcterms:W3CDTF">2024-06-11T15:51:19Z</dcterms:created>
  <dcterms:modified xsi:type="dcterms:W3CDTF">2024-09-13T21:33:56Z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2023-03-21T00:00:00Z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2024-06-11T00:00:00Z</vt:filetime>
  </property>
  <property fmtid="{D5CDD505-2E9C-101B-9397-08002B2CF9AE}" pid="5" name="Producer">
    <vt:lpwstr>Microsoft® Visio® Plan 2</vt:lpwstr>
  </property>
</Properties>
</file>