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8" r:id="rId3"/>
    <p:sldId id="260" r:id="rId4"/>
    <p:sldId id="292" r:id="rId5"/>
    <p:sldId id="291" r:id="rId6"/>
    <p:sldId id="285" r:id="rId7"/>
    <p:sldId id="290" r:id="rId8"/>
    <p:sldId id="286" r:id="rId9"/>
    <p:sldId id="283" r:id="rId10"/>
    <p:sldId id="25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AA4A"/>
    <a:srgbClr val="C7BD3D"/>
    <a:srgbClr val="D0B230"/>
    <a:srgbClr val="B8A450"/>
    <a:srgbClr val="CFBF5D"/>
    <a:srgbClr val="D0C85C"/>
    <a:srgbClr val="CC9900"/>
    <a:srgbClr val="99CCFF"/>
    <a:srgbClr val="FF9966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0" autoAdjust="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373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16190C-B6A2-460A-A614-4BCD9BEB9CCC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47EF2F-09A9-4323-B265-5E36BEFAA335}">
      <dgm:prSet phldrT="[Text]"/>
      <dgm:spPr>
        <a:xfrm>
          <a:off x="87752" y="551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Program Review is completed </a:t>
          </a:r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in SPOL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11/30/2018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E0CC14ED-355B-4E95-8EAC-4B774E9CE8E5}" type="parTrans" cxnId="{1F0071CE-BC24-44CE-B13C-D7FBB4874424}">
      <dgm:prSet/>
      <dgm:spPr/>
      <dgm:t>
        <a:bodyPr/>
        <a:lstStyle/>
        <a:p>
          <a:endParaRPr lang="en-US"/>
        </a:p>
      </dgm:t>
    </dgm:pt>
    <dgm:pt modelId="{0533FE5C-CADB-499B-A292-BCFFE28BE1D6}" type="sibTrans" cxnId="{1F0071CE-BC24-44CE-B13C-D7FBB4874424}">
      <dgm:prSet/>
      <dgm:spPr>
        <a:xfrm rot="21599214">
          <a:off x="1975093" y="306254"/>
          <a:ext cx="358573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3BE75D63-BB80-48AF-A866-D2EA55699349}">
      <dgm:prSet phldrT="[Text]"/>
      <dgm:spPr>
        <a:xfrm>
          <a:off x="2502805" y="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Program Review </a:t>
          </a:r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is approved by Chair/Dean/VP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12/1 </a:t>
          </a:r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– </a:t>
          </a:r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2/14/2019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6360202C-5BE3-4EB4-8AA4-151E3534682A}" type="parTrans" cxnId="{06250DB1-8F0C-44F0-A87C-CE20E15AC18B}">
      <dgm:prSet/>
      <dgm:spPr/>
      <dgm:t>
        <a:bodyPr/>
        <a:lstStyle/>
        <a:p>
          <a:endParaRPr lang="en-US"/>
        </a:p>
      </dgm:t>
    </dgm:pt>
    <dgm:pt modelId="{A08B29A0-F9FE-4655-B556-6861412BB381}" type="sibTrans" cxnId="{06250DB1-8F0C-44F0-A87C-CE20E15AC18B}">
      <dgm:prSet/>
      <dgm:spPr>
        <a:xfrm rot="774">
          <a:off x="4398437" y="306249"/>
          <a:ext cx="378549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8A178F9C-2FBD-413B-8EF9-A08FFF904BC1}">
      <dgm:prSet phldrT="[Text]"/>
      <dgm:spPr>
        <a:xfrm>
          <a:off x="4955548" y="551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SPOL report on budget enhancements is produced </a:t>
          </a:r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and handed to Resource Committees</a:t>
          </a:r>
          <a:endParaRPr lang="en-US" dirty="0" smtClean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3/1/2019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3A855512-D79F-4C39-B7C2-E73A838CA17D}" type="parTrans" cxnId="{44243B7B-A14A-4A6B-AB0F-79A30AE62E03}">
      <dgm:prSet/>
      <dgm:spPr/>
      <dgm:t>
        <a:bodyPr/>
        <a:lstStyle/>
        <a:p>
          <a:endParaRPr lang="en-US"/>
        </a:p>
      </dgm:t>
    </dgm:pt>
    <dgm:pt modelId="{5958EEBA-DFE0-4FB9-98D9-3012A2930DED}" type="sibTrans" cxnId="{44243B7B-A14A-4A6B-AB0F-79A30AE62E03}">
      <dgm:prSet/>
      <dgm:spPr>
        <a:xfrm rot="5400000">
          <a:off x="5640517" y="1165345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EBB45AD7-ECC2-42DD-A359-34DCF1D8564E}">
      <dgm:prSet phldrT="[Text]"/>
      <dgm:spPr>
        <a:xfrm>
          <a:off x="87752" y="3477548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Approval and Disapproval are noted on SPOL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5/17/2018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7AC68691-F207-43EF-8439-A57CAF18DE35}" type="parTrans" cxnId="{D7AD58B5-1B45-45EE-ACDA-7862E2D5350F}">
      <dgm:prSet/>
      <dgm:spPr/>
      <dgm:t>
        <a:bodyPr/>
        <a:lstStyle/>
        <a:p>
          <a:endParaRPr lang="en-US"/>
        </a:p>
      </dgm:t>
    </dgm:pt>
    <dgm:pt modelId="{F713AA8E-46F6-42BD-96EB-DFD8D51C5488}" type="sibTrans" cxnId="{D7AD58B5-1B45-45EE-ACDA-7862E2D5350F}">
      <dgm:prSet/>
      <dgm:spPr>
        <a:xfrm>
          <a:off x="1979239" y="3783524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73932198-90FD-4F1E-AB39-B99431AE61E7}">
      <dgm:prSet phldrT="[Text]"/>
      <dgm:spPr>
        <a:xfrm>
          <a:off x="4955548" y="173905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Resource Committees </a:t>
          </a:r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finalize prioritization requests</a:t>
          </a:r>
          <a:endParaRPr lang="en-US" dirty="0" smtClean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3/29/2019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B685F76F-91EB-41AC-AA5B-78F0FAFE116D}" type="parTrans" cxnId="{DB6C2185-DDBE-42B4-BAD1-09FA2FD2B5E3}">
      <dgm:prSet/>
      <dgm:spPr/>
      <dgm:t>
        <a:bodyPr/>
        <a:lstStyle/>
        <a:p>
          <a:endParaRPr lang="en-US"/>
        </a:p>
      </dgm:t>
    </dgm:pt>
    <dgm:pt modelId="{7279F51F-5026-4A97-9262-82F5123A711A}" type="sibTrans" cxnId="{DB6C2185-DDBE-42B4-BAD1-09FA2FD2B5E3}">
      <dgm:prSet/>
      <dgm:spPr>
        <a:xfrm rot="10800000">
          <a:off x="4433999" y="2045026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F0FDC0C8-F61C-43D2-889B-CDB0F16C7AFA}">
      <dgm:prSet phldrT="[Text]"/>
      <dgm:spPr>
        <a:xfrm>
          <a:off x="2521650" y="173905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Budget and Fiscal Planning Committee makes recommendations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4/19/2019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23989E2D-9E83-4440-A62B-E8536D0DB0A7}" type="parTrans" cxnId="{4481E9F9-ACE2-4C77-A4BD-87BC0E01F583}">
      <dgm:prSet/>
      <dgm:spPr/>
      <dgm:t>
        <a:bodyPr/>
        <a:lstStyle/>
        <a:p>
          <a:endParaRPr lang="en-US"/>
        </a:p>
      </dgm:t>
    </dgm:pt>
    <dgm:pt modelId="{2551A3C5-0F18-466D-892E-3A14B2248B7B}" type="sibTrans" cxnId="{4481E9F9-ACE2-4C77-A4BD-87BC0E01F583}">
      <dgm:prSet/>
      <dgm:spPr>
        <a:xfrm rot="10800000">
          <a:off x="2000101" y="2045026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7256115E-14AD-40BF-AA39-1E94BEFF6E29}">
      <dgm:prSet phldrT="[Text]"/>
      <dgm:spPr>
        <a:xfrm>
          <a:off x="87752" y="173905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President’s Cabinet makes funding decisions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5/3/2019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E0FE272F-1CEB-44A2-941C-9E23FB236B2F}" type="parTrans" cxnId="{9AEE5553-0521-4BA8-8902-D1FC08FC2793}">
      <dgm:prSet/>
      <dgm:spPr/>
      <dgm:t>
        <a:bodyPr/>
        <a:lstStyle/>
        <a:p>
          <a:endParaRPr lang="en-US"/>
        </a:p>
      </dgm:t>
    </dgm:pt>
    <dgm:pt modelId="{1B6059D7-ECC6-4B37-8501-237FA13A7665}" type="sibTrans" cxnId="{9AEE5553-0521-4BA8-8902-D1FC08FC2793}">
      <dgm:prSet/>
      <dgm:spPr>
        <a:xfrm rot="5400000">
          <a:off x="772721" y="2903844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ADAF5405-A075-4A56-A7A4-7D92A0A446E2}">
      <dgm:prSet phldrT="[Text]"/>
      <dgm:spPr>
        <a:xfrm>
          <a:off x="4955548" y="3477548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Business Services allocates funding </a:t>
          </a:r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on </a:t>
          </a:r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Banner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6/30/2019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43E6165B-BB63-4DB9-A1E4-E9280B24F528}" type="parTrans" cxnId="{42D41BBF-0C15-4318-AADA-1E3A21A56DF9}">
      <dgm:prSet/>
      <dgm:spPr/>
      <dgm:t>
        <a:bodyPr/>
        <a:lstStyle/>
        <a:p>
          <a:endParaRPr lang="en-US"/>
        </a:p>
      </dgm:t>
    </dgm:pt>
    <dgm:pt modelId="{2689E9C0-CDC2-45FD-8446-B7B6D49D2678}" type="sibTrans" cxnId="{42D41BBF-0C15-4318-AADA-1E3A21A56DF9}">
      <dgm:prSet/>
      <dgm:spPr/>
      <dgm:t>
        <a:bodyPr/>
        <a:lstStyle/>
        <a:p>
          <a:endParaRPr lang="en-US"/>
        </a:p>
      </dgm:t>
    </dgm:pt>
    <dgm:pt modelId="{1E7BD62C-FB0B-47B6-9210-95C218D82472}" type="pres">
      <dgm:prSet presAssocID="{E716190C-B6A2-460A-A614-4BCD9BEB9CC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AC82D6-C8AA-43B8-B2FC-585BB3D7CF4F}" type="pres">
      <dgm:prSet presAssocID="{3B47EF2F-09A9-4323-B265-5E36BEFAA33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42136B-1417-4C16-A778-912F7238812A}" type="pres">
      <dgm:prSet presAssocID="{0533FE5C-CADB-499B-A292-BCFFE28BE1D6}" presName="sibTrans" presStyleLbl="sibTrans2D1" presStyleIdx="0" presStyleCnt="7"/>
      <dgm:spPr/>
      <dgm:t>
        <a:bodyPr/>
        <a:lstStyle/>
        <a:p>
          <a:endParaRPr lang="en-US"/>
        </a:p>
      </dgm:t>
    </dgm:pt>
    <dgm:pt modelId="{D8A166D6-A629-4D44-8C34-93DDD627F704}" type="pres">
      <dgm:prSet presAssocID="{0533FE5C-CADB-499B-A292-BCFFE28BE1D6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128D8D38-835B-4F15-89D6-6FB60FF8ECC0}" type="pres">
      <dgm:prSet presAssocID="{3BE75D63-BB80-48AF-A866-D2EA55699349}" presName="node" presStyleLbl="node1" presStyleIdx="1" presStyleCnt="8" custLinFactNeighborX="-1084" custLinFactNeighborY="-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E4F610-FAA4-45F1-B0A5-03779DABFE3E}" type="pres">
      <dgm:prSet presAssocID="{A08B29A0-F9FE-4655-B556-6861412BB381}" presName="sibTrans" presStyleLbl="sibTrans2D1" presStyleIdx="1" presStyleCnt="7"/>
      <dgm:spPr/>
      <dgm:t>
        <a:bodyPr/>
        <a:lstStyle/>
        <a:p>
          <a:endParaRPr lang="en-US"/>
        </a:p>
      </dgm:t>
    </dgm:pt>
    <dgm:pt modelId="{7B868960-2330-4059-9A75-E66B796347C5}" type="pres">
      <dgm:prSet presAssocID="{A08B29A0-F9FE-4655-B556-6861412BB381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80EE6662-7934-4BE0-8C8F-97DCE0ADB26A}" type="pres">
      <dgm:prSet presAssocID="{8A178F9C-2FBD-413B-8EF9-A08FFF904BC1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088401-02E2-4791-B44D-D61A1055CCEE}" type="pres">
      <dgm:prSet presAssocID="{5958EEBA-DFE0-4FB9-98D9-3012A2930DED}" presName="sibTrans" presStyleLbl="sibTrans2D1" presStyleIdx="2" presStyleCnt="7"/>
      <dgm:spPr/>
      <dgm:t>
        <a:bodyPr/>
        <a:lstStyle/>
        <a:p>
          <a:endParaRPr lang="en-US"/>
        </a:p>
      </dgm:t>
    </dgm:pt>
    <dgm:pt modelId="{1E3BED3A-9860-4783-AACA-E7DCE51DFE7B}" type="pres">
      <dgm:prSet presAssocID="{5958EEBA-DFE0-4FB9-98D9-3012A2930DED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380138CE-052A-41C2-BDF0-F79FB899695A}" type="pres">
      <dgm:prSet presAssocID="{73932198-90FD-4F1E-AB39-B99431AE61E7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EDCCE0-26E4-47A0-9678-0E3829726F30}" type="pres">
      <dgm:prSet presAssocID="{7279F51F-5026-4A97-9262-82F5123A711A}" presName="sibTrans" presStyleLbl="sibTrans2D1" presStyleIdx="3" presStyleCnt="7"/>
      <dgm:spPr/>
      <dgm:t>
        <a:bodyPr/>
        <a:lstStyle/>
        <a:p>
          <a:endParaRPr lang="en-US"/>
        </a:p>
      </dgm:t>
    </dgm:pt>
    <dgm:pt modelId="{2B5DEC75-3461-4098-9F3E-F14E65491E6E}" type="pres">
      <dgm:prSet presAssocID="{7279F51F-5026-4A97-9262-82F5123A711A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1E23E29C-B5A1-4CCA-B9D1-F9F398464219}" type="pres">
      <dgm:prSet presAssocID="{F0FDC0C8-F61C-43D2-889B-CDB0F16C7AFA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2EB69-CED3-471D-B2FB-B02E78F6D1D3}" type="pres">
      <dgm:prSet presAssocID="{2551A3C5-0F18-466D-892E-3A14B2248B7B}" presName="sibTrans" presStyleLbl="sibTrans2D1" presStyleIdx="4" presStyleCnt="7"/>
      <dgm:spPr/>
      <dgm:t>
        <a:bodyPr/>
        <a:lstStyle/>
        <a:p>
          <a:endParaRPr lang="en-US"/>
        </a:p>
      </dgm:t>
    </dgm:pt>
    <dgm:pt modelId="{BB7E87FF-4D18-48EA-BD56-723B5DFE8962}" type="pres">
      <dgm:prSet presAssocID="{2551A3C5-0F18-466D-892E-3A14B2248B7B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32FCC89E-D7B4-4AA9-A4D4-6692F5884919}" type="pres">
      <dgm:prSet presAssocID="{7256115E-14AD-40BF-AA39-1E94BEFF6E29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1A8CA6-C88C-4C97-824D-C1ECFCCB72BC}" type="pres">
      <dgm:prSet presAssocID="{1B6059D7-ECC6-4B37-8501-237FA13A7665}" presName="sibTrans" presStyleLbl="sibTrans2D1" presStyleIdx="5" presStyleCnt="7"/>
      <dgm:spPr/>
      <dgm:t>
        <a:bodyPr/>
        <a:lstStyle/>
        <a:p>
          <a:endParaRPr lang="en-US"/>
        </a:p>
      </dgm:t>
    </dgm:pt>
    <dgm:pt modelId="{55C50307-639D-4F20-8FDF-ACA11D09BAE9}" type="pres">
      <dgm:prSet presAssocID="{1B6059D7-ECC6-4B37-8501-237FA13A7665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9D4CB53C-7E40-4E4E-B04E-DC4D59C905A5}" type="pres">
      <dgm:prSet presAssocID="{EBB45AD7-ECC2-42DD-A359-34DCF1D8564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0410E-562D-4821-924F-95C8321EF2C8}" type="pres">
      <dgm:prSet presAssocID="{F713AA8E-46F6-42BD-96EB-DFD8D51C5488}" presName="sibTrans" presStyleLbl="sibTrans2D1" presStyleIdx="6" presStyleCnt="7"/>
      <dgm:spPr/>
      <dgm:t>
        <a:bodyPr/>
        <a:lstStyle/>
        <a:p>
          <a:endParaRPr lang="en-US"/>
        </a:p>
      </dgm:t>
    </dgm:pt>
    <dgm:pt modelId="{BECA861B-360E-4D09-9EB5-B00DE5EA31C0}" type="pres">
      <dgm:prSet presAssocID="{F713AA8E-46F6-42BD-96EB-DFD8D51C5488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3D19B2EA-74C3-4E6E-9231-960AB6CE3060}" type="pres">
      <dgm:prSet presAssocID="{ADAF5405-A075-4A56-A7A4-7D92A0A446E2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5DE949-0856-4C40-B100-E9EABD775881}" type="presOf" srcId="{0533FE5C-CADB-499B-A292-BCFFE28BE1D6}" destId="{D8A166D6-A629-4D44-8C34-93DDD627F704}" srcOrd="1" destOrd="0" presId="urn:microsoft.com/office/officeart/2005/8/layout/process5"/>
    <dgm:cxn modelId="{88CFAB57-2E03-4B4A-AFB2-4003027DEFAE}" type="presOf" srcId="{2551A3C5-0F18-466D-892E-3A14B2248B7B}" destId="{BB7E87FF-4D18-48EA-BD56-723B5DFE8962}" srcOrd="1" destOrd="0" presId="urn:microsoft.com/office/officeart/2005/8/layout/process5"/>
    <dgm:cxn modelId="{C54559B3-E6B5-4A28-9062-092027515EA0}" type="presOf" srcId="{F713AA8E-46F6-42BD-96EB-DFD8D51C5488}" destId="{BECA861B-360E-4D09-9EB5-B00DE5EA31C0}" srcOrd="1" destOrd="0" presId="urn:microsoft.com/office/officeart/2005/8/layout/process5"/>
    <dgm:cxn modelId="{0EF07624-1CF0-4855-AB83-7F548EAAB80D}" type="presOf" srcId="{7256115E-14AD-40BF-AA39-1E94BEFF6E29}" destId="{32FCC89E-D7B4-4AA9-A4D4-6692F5884919}" srcOrd="0" destOrd="0" presId="urn:microsoft.com/office/officeart/2005/8/layout/process5"/>
    <dgm:cxn modelId="{BCA7A218-C432-489F-B259-904A75C6A306}" type="presOf" srcId="{5958EEBA-DFE0-4FB9-98D9-3012A2930DED}" destId="{D5088401-02E2-4791-B44D-D61A1055CCEE}" srcOrd="0" destOrd="0" presId="urn:microsoft.com/office/officeart/2005/8/layout/process5"/>
    <dgm:cxn modelId="{4CBE1B49-2098-41AF-ABEF-79CD266D7431}" type="presOf" srcId="{1B6059D7-ECC6-4B37-8501-237FA13A7665}" destId="{381A8CA6-C88C-4C97-824D-C1ECFCCB72BC}" srcOrd="0" destOrd="0" presId="urn:microsoft.com/office/officeart/2005/8/layout/process5"/>
    <dgm:cxn modelId="{A580CAE8-3AED-486F-8F74-B43851A7814B}" type="presOf" srcId="{A08B29A0-F9FE-4655-B556-6861412BB381}" destId="{83E4F610-FAA4-45F1-B0A5-03779DABFE3E}" srcOrd="0" destOrd="0" presId="urn:microsoft.com/office/officeart/2005/8/layout/process5"/>
    <dgm:cxn modelId="{44243B7B-A14A-4A6B-AB0F-79A30AE62E03}" srcId="{E716190C-B6A2-460A-A614-4BCD9BEB9CCC}" destId="{8A178F9C-2FBD-413B-8EF9-A08FFF904BC1}" srcOrd="2" destOrd="0" parTransId="{3A855512-D79F-4C39-B7C2-E73A838CA17D}" sibTransId="{5958EEBA-DFE0-4FB9-98D9-3012A2930DED}"/>
    <dgm:cxn modelId="{E769E6F1-CCB0-4E0F-81AA-E0059DB7D29F}" type="presOf" srcId="{E716190C-B6A2-460A-A614-4BCD9BEB9CCC}" destId="{1E7BD62C-FB0B-47B6-9210-95C218D82472}" srcOrd="0" destOrd="0" presId="urn:microsoft.com/office/officeart/2005/8/layout/process5"/>
    <dgm:cxn modelId="{B7663AD0-0A8F-45EF-8AC4-9571EB9584FF}" type="presOf" srcId="{3BE75D63-BB80-48AF-A866-D2EA55699349}" destId="{128D8D38-835B-4F15-89D6-6FB60FF8ECC0}" srcOrd="0" destOrd="0" presId="urn:microsoft.com/office/officeart/2005/8/layout/process5"/>
    <dgm:cxn modelId="{72BBD98C-074C-4B02-8C66-4CE1FC01F942}" type="presOf" srcId="{7279F51F-5026-4A97-9262-82F5123A711A}" destId="{16EDCCE0-26E4-47A0-9678-0E3829726F30}" srcOrd="0" destOrd="0" presId="urn:microsoft.com/office/officeart/2005/8/layout/process5"/>
    <dgm:cxn modelId="{1F0071CE-BC24-44CE-B13C-D7FBB4874424}" srcId="{E716190C-B6A2-460A-A614-4BCD9BEB9CCC}" destId="{3B47EF2F-09A9-4323-B265-5E36BEFAA335}" srcOrd="0" destOrd="0" parTransId="{E0CC14ED-355B-4E95-8EAC-4B774E9CE8E5}" sibTransId="{0533FE5C-CADB-499B-A292-BCFFE28BE1D6}"/>
    <dgm:cxn modelId="{70842A46-5012-4C69-8C56-4ED1814EF374}" type="presOf" srcId="{ADAF5405-A075-4A56-A7A4-7D92A0A446E2}" destId="{3D19B2EA-74C3-4E6E-9231-960AB6CE3060}" srcOrd="0" destOrd="0" presId="urn:microsoft.com/office/officeart/2005/8/layout/process5"/>
    <dgm:cxn modelId="{DB6C2185-DDBE-42B4-BAD1-09FA2FD2B5E3}" srcId="{E716190C-B6A2-460A-A614-4BCD9BEB9CCC}" destId="{73932198-90FD-4F1E-AB39-B99431AE61E7}" srcOrd="3" destOrd="0" parTransId="{B685F76F-91EB-41AC-AA5B-78F0FAFE116D}" sibTransId="{7279F51F-5026-4A97-9262-82F5123A711A}"/>
    <dgm:cxn modelId="{4F10CB6E-934A-4631-AE68-303F5D0BBCF8}" type="presOf" srcId="{7279F51F-5026-4A97-9262-82F5123A711A}" destId="{2B5DEC75-3461-4098-9F3E-F14E65491E6E}" srcOrd="1" destOrd="0" presId="urn:microsoft.com/office/officeart/2005/8/layout/process5"/>
    <dgm:cxn modelId="{06250DB1-8F0C-44F0-A87C-CE20E15AC18B}" srcId="{E716190C-B6A2-460A-A614-4BCD9BEB9CCC}" destId="{3BE75D63-BB80-48AF-A866-D2EA55699349}" srcOrd="1" destOrd="0" parTransId="{6360202C-5BE3-4EB4-8AA4-151E3534682A}" sibTransId="{A08B29A0-F9FE-4655-B556-6861412BB381}"/>
    <dgm:cxn modelId="{C37677A8-1CD4-4720-8FA3-C35AD4A8FD0B}" type="presOf" srcId="{8A178F9C-2FBD-413B-8EF9-A08FFF904BC1}" destId="{80EE6662-7934-4BE0-8C8F-97DCE0ADB26A}" srcOrd="0" destOrd="0" presId="urn:microsoft.com/office/officeart/2005/8/layout/process5"/>
    <dgm:cxn modelId="{6B6C3BD8-34FA-47A0-98A9-2EEB6D5E18F2}" type="presOf" srcId="{F0FDC0C8-F61C-43D2-889B-CDB0F16C7AFA}" destId="{1E23E29C-B5A1-4CCA-B9D1-F9F398464219}" srcOrd="0" destOrd="0" presId="urn:microsoft.com/office/officeart/2005/8/layout/process5"/>
    <dgm:cxn modelId="{372D6F49-3E9A-467C-8EE3-76E90D48F8EC}" type="presOf" srcId="{5958EEBA-DFE0-4FB9-98D9-3012A2930DED}" destId="{1E3BED3A-9860-4783-AACA-E7DCE51DFE7B}" srcOrd="1" destOrd="0" presId="urn:microsoft.com/office/officeart/2005/8/layout/process5"/>
    <dgm:cxn modelId="{1321C766-2483-4032-B71F-23B14A6C37C0}" type="presOf" srcId="{3B47EF2F-09A9-4323-B265-5E36BEFAA335}" destId="{26AC82D6-C8AA-43B8-B2FC-585BB3D7CF4F}" srcOrd="0" destOrd="0" presId="urn:microsoft.com/office/officeart/2005/8/layout/process5"/>
    <dgm:cxn modelId="{83B43668-BF48-4A4E-B637-918943826DBC}" type="presOf" srcId="{EBB45AD7-ECC2-42DD-A359-34DCF1D8564E}" destId="{9D4CB53C-7E40-4E4E-B04E-DC4D59C905A5}" srcOrd="0" destOrd="0" presId="urn:microsoft.com/office/officeart/2005/8/layout/process5"/>
    <dgm:cxn modelId="{4481E9F9-ACE2-4C77-A4BD-87BC0E01F583}" srcId="{E716190C-B6A2-460A-A614-4BCD9BEB9CCC}" destId="{F0FDC0C8-F61C-43D2-889B-CDB0F16C7AFA}" srcOrd="4" destOrd="0" parTransId="{23989E2D-9E83-4440-A62B-E8536D0DB0A7}" sibTransId="{2551A3C5-0F18-466D-892E-3A14B2248B7B}"/>
    <dgm:cxn modelId="{CB348D5C-44AA-4C4B-9998-B1FAE7AAB2D2}" type="presOf" srcId="{2551A3C5-0F18-466D-892E-3A14B2248B7B}" destId="{2F82EB69-CED3-471D-B2FB-B02E78F6D1D3}" srcOrd="0" destOrd="0" presId="urn:microsoft.com/office/officeart/2005/8/layout/process5"/>
    <dgm:cxn modelId="{9AEE5553-0521-4BA8-8902-D1FC08FC2793}" srcId="{E716190C-B6A2-460A-A614-4BCD9BEB9CCC}" destId="{7256115E-14AD-40BF-AA39-1E94BEFF6E29}" srcOrd="5" destOrd="0" parTransId="{E0FE272F-1CEB-44A2-941C-9E23FB236B2F}" sibTransId="{1B6059D7-ECC6-4B37-8501-237FA13A7665}"/>
    <dgm:cxn modelId="{1D094826-CEF7-43D1-AC5D-43D05C572A3B}" type="presOf" srcId="{0533FE5C-CADB-499B-A292-BCFFE28BE1D6}" destId="{7042136B-1417-4C16-A778-912F7238812A}" srcOrd="0" destOrd="0" presId="urn:microsoft.com/office/officeart/2005/8/layout/process5"/>
    <dgm:cxn modelId="{0469893E-ADD3-429E-BAA4-8BF50DA0E333}" type="presOf" srcId="{1B6059D7-ECC6-4B37-8501-237FA13A7665}" destId="{55C50307-639D-4F20-8FDF-ACA11D09BAE9}" srcOrd="1" destOrd="0" presId="urn:microsoft.com/office/officeart/2005/8/layout/process5"/>
    <dgm:cxn modelId="{46CC98C6-0AD5-4F35-B81D-68DFE08F023E}" type="presOf" srcId="{F713AA8E-46F6-42BD-96EB-DFD8D51C5488}" destId="{D2C0410E-562D-4821-924F-95C8321EF2C8}" srcOrd="0" destOrd="0" presId="urn:microsoft.com/office/officeart/2005/8/layout/process5"/>
    <dgm:cxn modelId="{D7AD58B5-1B45-45EE-ACDA-7862E2D5350F}" srcId="{E716190C-B6A2-460A-A614-4BCD9BEB9CCC}" destId="{EBB45AD7-ECC2-42DD-A359-34DCF1D8564E}" srcOrd="6" destOrd="0" parTransId="{7AC68691-F207-43EF-8439-A57CAF18DE35}" sibTransId="{F713AA8E-46F6-42BD-96EB-DFD8D51C5488}"/>
    <dgm:cxn modelId="{677D08F3-F5FA-43CE-9F72-FCADB753E4E9}" type="presOf" srcId="{A08B29A0-F9FE-4655-B556-6861412BB381}" destId="{7B868960-2330-4059-9A75-E66B796347C5}" srcOrd="1" destOrd="0" presId="urn:microsoft.com/office/officeart/2005/8/layout/process5"/>
    <dgm:cxn modelId="{42D41BBF-0C15-4318-AADA-1E3A21A56DF9}" srcId="{E716190C-B6A2-460A-A614-4BCD9BEB9CCC}" destId="{ADAF5405-A075-4A56-A7A4-7D92A0A446E2}" srcOrd="7" destOrd="0" parTransId="{43E6165B-BB63-4DB9-A1E4-E9280B24F528}" sibTransId="{2689E9C0-CDC2-45FD-8446-B7B6D49D2678}"/>
    <dgm:cxn modelId="{D389F6AB-505B-4EDC-952D-518CDBF58207}" type="presOf" srcId="{73932198-90FD-4F1E-AB39-B99431AE61E7}" destId="{380138CE-052A-41C2-BDF0-F79FB899695A}" srcOrd="0" destOrd="0" presId="urn:microsoft.com/office/officeart/2005/8/layout/process5"/>
    <dgm:cxn modelId="{A01B2B3F-0B90-4218-8CEA-8E03E8F0EF7F}" type="presParOf" srcId="{1E7BD62C-FB0B-47B6-9210-95C218D82472}" destId="{26AC82D6-C8AA-43B8-B2FC-585BB3D7CF4F}" srcOrd="0" destOrd="0" presId="urn:microsoft.com/office/officeart/2005/8/layout/process5"/>
    <dgm:cxn modelId="{9B685C72-BC2C-46E3-8364-3236B0B05931}" type="presParOf" srcId="{1E7BD62C-FB0B-47B6-9210-95C218D82472}" destId="{7042136B-1417-4C16-A778-912F7238812A}" srcOrd="1" destOrd="0" presId="urn:microsoft.com/office/officeart/2005/8/layout/process5"/>
    <dgm:cxn modelId="{45843FB1-1422-49F6-A719-DA35D91C622B}" type="presParOf" srcId="{7042136B-1417-4C16-A778-912F7238812A}" destId="{D8A166D6-A629-4D44-8C34-93DDD627F704}" srcOrd="0" destOrd="0" presId="urn:microsoft.com/office/officeart/2005/8/layout/process5"/>
    <dgm:cxn modelId="{A2E9502F-7375-482D-830F-59100881B115}" type="presParOf" srcId="{1E7BD62C-FB0B-47B6-9210-95C218D82472}" destId="{128D8D38-835B-4F15-89D6-6FB60FF8ECC0}" srcOrd="2" destOrd="0" presId="urn:microsoft.com/office/officeart/2005/8/layout/process5"/>
    <dgm:cxn modelId="{31B454D7-9E58-4931-9363-1057B03534E6}" type="presParOf" srcId="{1E7BD62C-FB0B-47B6-9210-95C218D82472}" destId="{83E4F610-FAA4-45F1-B0A5-03779DABFE3E}" srcOrd="3" destOrd="0" presId="urn:microsoft.com/office/officeart/2005/8/layout/process5"/>
    <dgm:cxn modelId="{26763322-7184-4639-8C7D-5289A86D17AA}" type="presParOf" srcId="{83E4F610-FAA4-45F1-B0A5-03779DABFE3E}" destId="{7B868960-2330-4059-9A75-E66B796347C5}" srcOrd="0" destOrd="0" presId="urn:microsoft.com/office/officeart/2005/8/layout/process5"/>
    <dgm:cxn modelId="{BCF242F4-A6D3-4037-B03B-FCDC8204D591}" type="presParOf" srcId="{1E7BD62C-FB0B-47B6-9210-95C218D82472}" destId="{80EE6662-7934-4BE0-8C8F-97DCE0ADB26A}" srcOrd="4" destOrd="0" presId="urn:microsoft.com/office/officeart/2005/8/layout/process5"/>
    <dgm:cxn modelId="{86D18411-4AFA-469B-A0C7-F5D9F4DF5DC6}" type="presParOf" srcId="{1E7BD62C-FB0B-47B6-9210-95C218D82472}" destId="{D5088401-02E2-4791-B44D-D61A1055CCEE}" srcOrd="5" destOrd="0" presId="urn:microsoft.com/office/officeart/2005/8/layout/process5"/>
    <dgm:cxn modelId="{86B878AE-7625-4C65-BC2E-AD2705439D6F}" type="presParOf" srcId="{D5088401-02E2-4791-B44D-D61A1055CCEE}" destId="{1E3BED3A-9860-4783-AACA-E7DCE51DFE7B}" srcOrd="0" destOrd="0" presId="urn:microsoft.com/office/officeart/2005/8/layout/process5"/>
    <dgm:cxn modelId="{FDDE58EC-6706-48C2-9CC7-CB126D25A234}" type="presParOf" srcId="{1E7BD62C-FB0B-47B6-9210-95C218D82472}" destId="{380138CE-052A-41C2-BDF0-F79FB899695A}" srcOrd="6" destOrd="0" presId="urn:microsoft.com/office/officeart/2005/8/layout/process5"/>
    <dgm:cxn modelId="{D06FAF12-4000-4598-9CEF-2FF02DEDC646}" type="presParOf" srcId="{1E7BD62C-FB0B-47B6-9210-95C218D82472}" destId="{16EDCCE0-26E4-47A0-9678-0E3829726F30}" srcOrd="7" destOrd="0" presId="urn:microsoft.com/office/officeart/2005/8/layout/process5"/>
    <dgm:cxn modelId="{4BAE6F47-F1AA-48CF-87CC-6815DF9F65DC}" type="presParOf" srcId="{16EDCCE0-26E4-47A0-9678-0E3829726F30}" destId="{2B5DEC75-3461-4098-9F3E-F14E65491E6E}" srcOrd="0" destOrd="0" presId="urn:microsoft.com/office/officeart/2005/8/layout/process5"/>
    <dgm:cxn modelId="{AC95A31C-033A-47A9-8ADA-738A73F40E02}" type="presParOf" srcId="{1E7BD62C-FB0B-47B6-9210-95C218D82472}" destId="{1E23E29C-B5A1-4CCA-B9D1-F9F398464219}" srcOrd="8" destOrd="0" presId="urn:microsoft.com/office/officeart/2005/8/layout/process5"/>
    <dgm:cxn modelId="{FEFFAC58-8A58-4D9F-A1D9-33E5D6A89C7E}" type="presParOf" srcId="{1E7BD62C-FB0B-47B6-9210-95C218D82472}" destId="{2F82EB69-CED3-471D-B2FB-B02E78F6D1D3}" srcOrd="9" destOrd="0" presId="urn:microsoft.com/office/officeart/2005/8/layout/process5"/>
    <dgm:cxn modelId="{C3214D17-64A3-4866-BA23-01195992F5F9}" type="presParOf" srcId="{2F82EB69-CED3-471D-B2FB-B02E78F6D1D3}" destId="{BB7E87FF-4D18-48EA-BD56-723B5DFE8962}" srcOrd="0" destOrd="0" presId="urn:microsoft.com/office/officeart/2005/8/layout/process5"/>
    <dgm:cxn modelId="{C6232B75-6B3C-47C9-BDFC-88B36303398F}" type="presParOf" srcId="{1E7BD62C-FB0B-47B6-9210-95C218D82472}" destId="{32FCC89E-D7B4-4AA9-A4D4-6692F5884919}" srcOrd="10" destOrd="0" presId="urn:microsoft.com/office/officeart/2005/8/layout/process5"/>
    <dgm:cxn modelId="{299C8922-95CA-4370-96BD-437313A6F60F}" type="presParOf" srcId="{1E7BD62C-FB0B-47B6-9210-95C218D82472}" destId="{381A8CA6-C88C-4C97-824D-C1ECFCCB72BC}" srcOrd="11" destOrd="0" presId="urn:microsoft.com/office/officeart/2005/8/layout/process5"/>
    <dgm:cxn modelId="{F1826EEF-B70F-416B-BA00-79837EE4C078}" type="presParOf" srcId="{381A8CA6-C88C-4C97-824D-C1ECFCCB72BC}" destId="{55C50307-639D-4F20-8FDF-ACA11D09BAE9}" srcOrd="0" destOrd="0" presId="urn:microsoft.com/office/officeart/2005/8/layout/process5"/>
    <dgm:cxn modelId="{9B9CD718-CA87-455E-9BE8-7CEE90DD9180}" type="presParOf" srcId="{1E7BD62C-FB0B-47B6-9210-95C218D82472}" destId="{9D4CB53C-7E40-4E4E-B04E-DC4D59C905A5}" srcOrd="12" destOrd="0" presId="urn:microsoft.com/office/officeart/2005/8/layout/process5"/>
    <dgm:cxn modelId="{47A0FD17-B83D-4B40-90B6-386305AF173D}" type="presParOf" srcId="{1E7BD62C-FB0B-47B6-9210-95C218D82472}" destId="{D2C0410E-562D-4821-924F-95C8321EF2C8}" srcOrd="13" destOrd="0" presId="urn:microsoft.com/office/officeart/2005/8/layout/process5"/>
    <dgm:cxn modelId="{84A5CF1C-531B-43EC-8277-EAAE800A88DA}" type="presParOf" srcId="{D2C0410E-562D-4821-924F-95C8321EF2C8}" destId="{BECA861B-360E-4D09-9EB5-B00DE5EA31C0}" srcOrd="0" destOrd="0" presId="urn:microsoft.com/office/officeart/2005/8/layout/process5"/>
    <dgm:cxn modelId="{F355F7BE-67D7-46A0-8524-B562C415A9A3}" type="presParOf" srcId="{1E7BD62C-FB0B-47B6-9210-95C218D82472}" destId="{3D19B2EA-74C3-4E6E-9231-960AB6CE3060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C82D6-C8AA-43B8-B2FC-585BB3D7CF4F}">
      <dsp:nvSpPr>
        <dsp:cNvPr id="0" name=""/>
        <dsp:cNvSpPr/>
      </dsp:nvSpPr>
      <dsp:spPr>
        <a:xfrm>
          <a:off x="306018" y="1460"/>
          <a:ext cx="1814121" cy="1088473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Program Review is completed </a:t>
          </a: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in SPOL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11/30/2018</a:t>
          </a:r>
          <a:endParaRPr lang="en-US" sz="13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337898" y="33340"/>
        <a:ext cx="1750361" cy="1024713"/>
      </dsp:txXfrm>
    </dsp:sp>
    <dsp:sp modelId="{7042136B-1417-4C16-A778-912F7238812A}">
      <dsp:nvSpPr>
        <dsp:cNvPr id="0" name=""/>
        <dsp:cNvSpPr/>
      </dsp:nvSpPr>
      <dsp:spPr>
        <a:xfrm rot="21599213">
          <a:off x="2275456" y="320460"/>
          <a:ext cx="374171" cy="449902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2275456" y="410453"/>
        <a:ext cx="261920" cy="269942"/>
      </dsp:txXfrm>
    </dsp:sp>
    <dsp:sp modelId="{128D8D38-835B-4F15-89D6-6FB60FF8ECC0}">
      <dsp:nvSpPr>
        <dsp:cNvPr id="0" name=""/>
        <dsp:cNvSpPr/>
      </dsp:nvSpPr>
      <dsp:spPr>
        <a:xfrm>
          <a:off x="2826124" y="883"/>
          <a:ext cx="1814121" cy="1088473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Program Review </a:t>
          </a: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is approved by Chair/Dean/VP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12/1 </a:t>
          </a: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– </a:t>
          </a: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2/14/2019</a:t>
          </a:r>
          <a:endParaRPr lang="en-US" sz="13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2858004" y="32763"/>
        <a:ext cx="1750361" cy="1024713"/>
      </dsp:txXfrm>
    </dsp:sp>
    <dsp:sp modelId="{83E4F610-FAA4-45F1-B0A5-03779DABFE3E}">
      <dsp:nvSpPr>
        <dsp:cNvPr id="0" name=""/>
        <dsp:cNvSpPr/>
      </dsp:nvSpPr>
      <dsp:spPr>
        <a:xfrm rot="775">
          <a:off x="4804214" y="320455"/>
          <a:ext cx="395016" cy="449902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4804214" y="410422"/>
        <a:ext cx="276511" cy="269942"/>
      </dsp:txXfrm>
    </dsp:sp>
    <dsp:sp modelId="{80EE6662-7934-4BE0-8C8F-97DCE0ADB26A}">
      <dsp:nvSpPr>
        <dsp:cNvPr id="0" name=""/>
        <dsp:cNvSpPr/>
      </dsp:nvSpPr>
      <dsp:spPr>
        <a:xfrm>
          <a:off x="5385559" y="1460"/>
          <a:ext cx="1814121" cy="1088473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SPOL report on budget enhancements is produced </a:t>
          </a: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and handed to Resource Committees</a:t>
          </a:r>
          <a:endParaRPr lang="en-US" sz="1300" kern="1200" dirty="0" smtClean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3/1/2019</a:t>
          </a:r>
          <a:endParaRPr lang="en-US" sz="13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5417439" y="33340"/>
        <a:ext cx="1750361" cy="1024713"/>
      </dsp:txXfrm>
    </dsp:sp>
    <dsp:sp modelId="{D5088401-02E2-4791-B44D-D61A1055CCEE}">
      <dsp:nvSpPr>
        <dsp:cNvPr id="0" name=""/>
        <dsp:cNvSpPr/>
      </dsp:nvSpPr>
      <dsp:spPr>
        <a:xfrm rot="5400000">
          <a:off x="6100323" y="1216922"/>
          <a:ext cx="384593" cy="449902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 rot="-5400000">
        <a:off x="6157649" y="1249576"/>
        <a:ext cx="269942" cy="269215"/>
      </dsp:txXfrm>
    </dsp:sp>
    <dsp:sp modelId="{380138CE-052A-41C2-BDF0-F79FB899695A}">
      <dsp:nvSpPr>
        <dsp:cNvPr id="0" name=""/>
        <dsp:cNvSpPr/>
      </dsp:nvSpPr>
      <dsp:spPr>
        <a:xfrm>
          <a:off x="5385559" y="1815582"/>
          <a:ext cx="1814121" cy="1088473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Resource Committees </a:t>
          </a: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finalize prioritization requests</a:t>
          </a:r>
          <a:endParaRPr lang="en-US" sz="1300" kern="1200" dirty="0" smtClean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3/29/2019</a:t>
          </a:r>
          <a:endParaRPr lang="en-US" sz="13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5417439" y="1847462"/>
        <a:ext cx="1750361" cy="1024713"/>
      </dsp:txXfrm>
    </dsp:sp>
    <dsp:sp modelId="{16EDCCE0-26E4-47A0-9678-0E3829726F30}">
      <dsp:nvSpPr>
        <dsp:cNvPr id="0" name=""/>
        <dsp:cNvSpPr/>
      </dsp:nvSpPr>
      <dsp:spPr>
        <a:xfrm rot="10800000">
          <a:off x="4841323" y="2134867"/>
          <a:ext cx="384593" cy="449902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 rot="10800000">
        <a:off x="4956701" y="2224847"/>
        <a:ext cx="269215" cy="269942"/>
      </dsp:txXfrm>
    </dsp:sp>
    <dsp:sp modelId="{1E23E29C-B5A1-4CCA-B9D1-F9F398464219}">
      <dsp:nvSpPr>
        <dsp:cNvPr id="0" name=""/>
        <dsp:cNvSpPr/>
      </dsp:nvSpPr>
      <dsp:spPr>
        <a:xfrm>
          <a:off x="2845789" y="1815582"/>
          <a:ext cx="1814121" cy="1088473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Budget and Fiscal Planning Committee makes recommendations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4/19/2019</a:t>
          </a:r>
          <a:endParaRPr lang="en-US" sz="13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2877669" y="1847462"/>
        <a:ext cx="1750361" cy="1024713"/>
      </dsp:txXfrm>
    </dsp:sp>
    <dsp:sp modelId="{2F82EB69-CED3-471D-B2FB-B02E78F6D1D3}">
      <dsp:nvSpPr>
        <dsp:cNvPr id="0" name=""/>
        <dsp:cNvSpPr/>
      </dsp:nvSpPr>
      <dsp:spPr>
        <a:xfrm rot="10800000">
          <a:off x="2301552" y="2134867"/>
          <a:ext cx="384593" cy="449902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 rot="10800000">
        <a:off x="2416930" y="2224847"/>
        <a:ext cx="269215" cy="269942"/>
      </dsp:txXfrm>
    </dsp:sp>
    <dsp:sp modelId="{32FCC89E-D7B4-4AA9-A4D4-6692F5884919}">
      <dsp:nvSpPr>
        <dsp:cNvPr id="0" name=""/>
        <dsp:cNvSpPr/>
      </dsp:nvSpPr>
      <dsp:spPr>
        <a:xfrm>
          <a:off x="306018" y="1815582"/>
          <a:ext cx="1814121" cy="1088473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President’s Cabinet makes funding decisions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5/3/2019</a:t>
          </a:r>
          <a:endParaRPr lang="en-US" sz="13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337898" y="1847462"/>
        <a:ext cx="1750361" cy="1024713"/>
      </dsp:txXfrm>
    </dsp:sp>
    <dsp:sp modelId="{381A8CA6-C88C-4C97-824D-C1ECFCCB72BC}">
      <dsp:nvSpPr>
        <dsp:cNvPr id="0" name=""/>
        <dsp:cNvSpPr/>
      </dsp:nvSpPr>
      <dsp:spPr>
        <a:xfrm rot="5400000">
          <a:off x="1020782" y="3031044"/>
          <a:ext cx="384593" cy="449902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 rot="-5400000">
        <a:off x="1078108" y="3063698"/>
        <a:ext cx="269942" cy="269215"/>
      </dsp:txXfrm>
    </dsp:sp>
    <dsp:sp modelId="{9D4CB53C-7E40-4E4E-B04E-DC4D59C905A5}">
      <dsp:nvSpPr>
        <dsp:cNvPr id="0" name=""/>
        <dsp:cNvSpPr/>
      </dsp:nvSpPr>
      <dsp:spPr>
        <a:xfrm>
          <a:off x="306018" y="3629704"/>
          <a:ext cx="1814121" cy="1088473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Approval and Disapproval are noted on SPOL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5/17/2018</a:t>
          </a:r>
          <a:endParaRPr lang="en-US" sz="13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337898" y="3661584"/>
        <a:ext cx="1750361" cy="1024713"/>
      </dsp:txXfrm>
    </dsp:sp>
    <dsp:sp modelId="{D2C0410E-562D-4821-924F-95C8321EF2C8}">
      <dsp:nvSpPr>
        <dsp:cNvPr id="0" name=""/>
        <dsp:cNvSpPr/>
      </dsp:nvSpPr>
      <dsp:spPr>
        <a:xfrm>
          <a:off x="2279783" y="3948989"/>
          <a:ext cx="384593" cy="449902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2279783" y="4038969"/>
        <a:ext cx="269215" cy="269942"/>
      </dsp:txXfrm>
    </dsp:sp>
    <dsp:sp modelId="{3D19B2EA-74C3-4E6E-9231-960AB6CE3060}">
      <dsp:nvSpPr>
        <dsp:cNvPr id="0" name=""/>
        <dsp:cNvSpPr/>
      </dsp:nvSpPr>
      <dsp:spPr>
        <a:xfrm>
          <a:off x="2845789" y="3629704"/>
          <a:ext cx="1814121" cy="1088473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Business Services allocates funding </a:t>
          </a: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on </a:t>
          </a: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Banner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6/30/2019</a:t>
          </a:r>
          <a:endParaRPr lang="en-US" sz="13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2877669" y="3661584"/>
        <a:ext cx="1750361" cy="1024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E3A53-A2FE-46AF-8C7A-D7A3B030549F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34E46-C344-49F4-939F-3FB184B1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39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7B9EFD-AE2C-4EF3-B7C7-9A29ABD6D2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45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447800"/>
          </a:xfrm>
        </p:spPr>
        <p:txBody>
          <a:bodyPr/>
          <a:lstStyle>
            <a:lvl1pPr marL="0" indent="0" algn="ctr">
              <a:buFontTx/>
              <a:buNone/>
              <a:defRPr i="0">
                <a:latin typeface="Arial Narrow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6189821"/>
            <a:ext cx="8321040" cy="66474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543800" y="5943600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www.imperial.edu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457200"/>
            <a:ext cx="8229600" cy="0"/>
          </a:xfrm>
          <a:prstGeom prst="line">
            <a:avLst/>
          </a:prstGeom>
          <a:ln w="12700" cmpd="sng">
            <a:solidFill>
              <a:srgbClr val="C0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29693B-DA61-4089-ADB3-F35BCC105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87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87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60D9DA-6581-4B5F-AA38-07DD9B24F8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C9900"/>
              </a:buClr>
              <a:defRPr sz="2800"/>
            </a:lvl1pPr>
            <a:lvl2pPr>
              <a:defRPr sz="2400"/>
            </a:lvl2pPr>
            <a:lvl3pPr>
              <a:buClr>
                <a:srgbClr val="0066CC"/>
              </a:buCl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D1634A-12CD-4A5A-8C30-E71E5CFB5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557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53360C-73B9-4008-90BE-9FF72099C1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F77CFA-6D5D-4272-ADA5-6C4BB16111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11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11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B1AFFE-1285-4EA1-A81B-A7B46A7F94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615D71-C842-413C-8CC2-DF86015C8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7AEC26-51E7-41ED-BB64-1B57D15A5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213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051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9FFC32-D31B-4C71-9B1C-B70F8F6A60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43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910138"/>
            <a:ext cx="5486400" cy="652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88F27D-902C-45D0-87FF-5F0AC1409C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6189821"/>
            <a:ext cx="8321040" cy="664745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fld id="{8B33E0C4-898C-494B-A41B-003DCFF38BF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457200"/>
            <a:ext cx="8229600" cy="0"/>
          </a:xfrm>
          <a:prstGeom prst="line">
            <a:avLst/>
          </a:prstGeom>
          <a:ln w="12700" cmpd="sng">
            <a:solidFill>
              <a:srgbClr val="C0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7543800" y="5943600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www.imperial.edu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66CC"/>
        </a:buClr>
        <a:buChar char="•"/>
        <a:defRPr sz="3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§"/>
        <a:defRPr sz="2800" i="1">
          <a:solidFill>
            <a:schemeClr val="tx1"/>
          </a:solidFill>
          <a:latin typeface="Arial Narrow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CC00"/>
        </a:buClr>
        <a:buChar char="•"/>
        <a:defRPr sz="2400">
          <a:solidFill>
            <a:schemeClr val="tx1"/>
          </a:solidFill>
          <a:latin typeface="Arial Narrow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Arial Narrow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ccreditation.imperial.edu/docs/2019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2018-19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Review Process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August 10, 2017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1069E-3D7D-4CF8-898A-0A395CB78E8D}" type="slidenum">
              <a:rPr lang="en-US"/>
              <a:pPr/>
              <a:t>10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39624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Review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Templates remain unchanged</a:t>
            </a:r>
          </a:p>
          <a:p>
            <a:pPr lvl="1"/>
            <a:r>
              <a:rPr lang="en-US" dirty="0" smtClean="0"/>
              <a:t>Two templates are available</a:t>
            </a:r>
          </a:p>
          <a:p>
            <a:pPr lvl="2"/>
            <a:r>
              <a:rPr lang="en-US" dirty="0" smtClean="0"/>
              <a:t>Program Review Update</a:t>
            </a:r>
          </a:p>
          <a:p>
            <a:pPr lvl="2"/>
            <a:r>
              <a:rPr lang="en-US" dirty="0" smtClean="0"/>
              <a:t>Comprehensive Program Review</a:t>
            </a:r>
          </a:p>
          <a:p>
            <a:pPr lvl="1"/>
            <a:r>
              <a:rPr lang="en-US" dirty="0" smtClean="0"/>
              <a:t>Links to templates </a:t>
            </a:r>
            <a:r>
              <a:rPr lang="en-US" dirty="0" smtClean="0"/>
              <a:t>are available in the program review link: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://accreditation.imperial.edu/docs/2019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9967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Comprehensive Program Review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7700" y="1446074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Requires update of </a:t>
            </a:r>
            <a:r>
              <a:rPr lang="en-US" sz="3600" dirty="0" smtClean="0"/>
              <a:t>2017-18 </a:t>
            </a:r>
            <a:r>
              <a:rPr lang="en-US" sz="3600" dirty="0" smtClean="0"/>
              <a:t>goals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SWOT/program health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2019-20 </a:t>
            </a:r>
            <a:r>
              <a:rPr lang="en-US" sz="3600" dirty="0" smtClean="0"/>
              <a:t>future goals</a:t>
            </a:r>
            <a:endParaRPr lang="en-US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Program Review Update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7700" y="1446074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Requires update of </a:t>
            </a:r>
            <a:r>
              <a:rPr lang="en-US" sz="3600" dirty="0" smtClean="0"/>
              <a:t>2017-18 </a:t>
            </a:r>
            <a:r>
              <a:rPr lang="en-US" sz="3600" dirty="0" smtClean="0"/>
              <a:t>goals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2019-20 </a:t>
            </a:r>
            <a:r>
              <a:rPr lang="en-US" sz="3600" dirty="0" smtClean="0"/>
              <a:t>future goals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7250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0"/>
            <a:ext cx="6219825" cy="63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66138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SPOL Trainings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SPOL </a:t>
            </a:r>
            <a:r>
              <a:rPr lang="en-US" dirty="0" smtClean="0"/>
              <a:t>Trainings </a:t>
            </a:r>
            <a:r>
              <a:rPr lang="en-US" dirty="0" smtClean="0"/>
              <a:t>will </a:t>
            </a:r>
            <a:r>
              <a:rPr lang="en-US" dirty="0" smtClean="0"/>
              <a:t>be provided 1 on 1</a:t>
            </a:r>
            <a:endParaRPr lang="en-US" dirty="0" smtClean="0"/>
          </a:p>
          <a:p>
            <a:pPr lvl="1"/>
            <a:r>
              <a:rPr lang="en-US" dirty="0" smtClean="0"/>
              <a:t>Please call or email to reserve a time/date</a:t>
            </a:r>
          </a:p>
          <a:p>
            <a:pPr lvl="1"/>
            <a:r>
              <a:rPr lang="en-US" dirty="0" smtClean="0"/>
              <a:t>Check program review link to download documents</a:t>
            </a:r>
            <a:endParaRPr lang="en-US" dirty="0"/>
          </a:p>
          <a:p>
            <a:r>
              <a:rPr lang="en-US" dirty="0" smtClean="0"/>
              <a:t>SPOL will be used for budget enhancement requests, but not for general budgets</a:t>
            </a:r>
          </a:p>
          <a:p>
            <a:r>
              <a:rPr lang="en-US" dirty="0" smtClean="0"/>
              <a:t>SPOL will be locked </a:t>
            </a:r>
            <a:r>
              <a:rPr lang="en-US" dirty="0" smtClean="0"/>
              <a:t>on12/7/2018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866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Enhancement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80227594"/>
              </p:ext>
            </p:extLst>
          </p:nvPr>
        </p:nvGraphicFramePr>
        <p:xfrm>
          <a:off x="457200" y="1219200"/>
          <a:ext cx="7505700" cy="471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4088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3733800"/>
          </a:xfrm>
        </p:spPr>
        <p:txBody>
          <a:bodyPr/>
          <a:lstStyle/>
          <a:p>
            <a:r>
              <a:rPr lang="en-US" dirty="0" smtClean="0"/>
              <a:t>Budget Enhancements will be entered in SPOL Planning Module</a:t>
            </a:r>
          </a:p>
          <a:p>
            <a:r>
              <a:rPr lang="en-US" dirty="0" smtClean="0"/>
              <a:t>Importance of Approval Process</a:t>
            </a:r>
          </a:p>
          <a:p>
            <a:pPr lvl="1"/>
            <a:r>
              <a:rPr lang="en-US" dirty="0" smtClean="0"/>
              <a:t>Quality Assurance </a:t>
            </a:r>
          </a:p>
          <a:p>
            <a:pPr lvl="1"/>
            <a:r>
              <a:rPr lang="en-US" dirty="0" smtClean="0"/>
              <a:t>Clarification on mandatory/legal expense</a:t>
            </a:r>
          </a:p>
          <a:p>
            <a:pPr lvl="2"/>
            <a:r>
              <a:rPr lang="en-US"/>
              <a:t>“anything that is required by law or obligated by a signed contract/agreement” </a:t>
            </a:r>
            <a:endParaRPr lang="en-US" dirty="0" smtClean="0"/>
          </a:p>
          <a:p>
            <a:r>
              <a:rPr lang="en-US" dirty="0" smtClean="0"/>
              <a:t>Hard copy of objectives and any budget enhancement requests will be provided to Deans/VPs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1270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Budget Enhancement Categories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1AFFE-1285-4EA1-A81B-A7B46A7F945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417638"/>
            <a:ext cx="4114800" cy="442817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827723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236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Times New Roman</vt:lpstr>
      <vt:lpstr>Wingdings</vt:lpstr>
      <vt:lpstr>Default Design</vt:lpstr>
      <vt:lpstr>2018-19 Program Review Process  </vt:lpstr>
      <vt:lpstr>Program Review Templates</vt:lpstr>
      <vt:lpstr>Comprehensive Program Review</vt:lpstr>
      <vt:lpstr>Program Review Update</vt:lpstr>
      <vt:lpstr>PowerPoint Presentation</vt:lpstr>
      <vt:lpstr>SPOL Trainings </vt:lpstr>
      <vt:lpstr>Budget Enhancement Process</vt:lpstr>
      <vt:lpstr>Budget Enhancements</vt:lpstr>
      <vt:lpstr>New Budget Enhancement Categories</vt:lpstr>
      <vt:lpstr>Questions?</vt:lpstr>
    </vt:vector>
  </TitlesOfParts>
  <Company>Imperial Irrigation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Oliver Zambrano</dc:creator>
  <cp:lastModifiedBy>Jose Carrillo</cp:lastModifiedBy>
  <cp:revision>110</cp:revision>
  <dcterms:created xsi:type="dcterms:W3CDTF">2009-08-04T14:50:54Z</dcterms:created>
  <dcterms:modified xsi:type="dcterms:W3CDTF">2018-08-10T22:05:59Z</dcterms:modified>
</cp:coreProperties>
</file>