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4"/>
  </p:notesMasterIdLst>
  <p:sldIdLst>
    <p:sldId id="265" r:id="rId2"/>
    <p:sldId id="267" r:id="rId3"/>
    <p:sldId id="268" r:id="rId4"/>
    <p:sldId id="263" r:id="rId5"/>
    <p:sldId id="266" r:id="rId6"/>
    <p:sldId id="269" r:id="rId7"/>
    <p:sldId id="256" r:id="rId8"/>
    <p:sldId id="258" r:id="rId9"/>
    <p:sldId id="260" r:id="rId10"/>
    <p:sldId id="261" r:id="rId11"/>
    <p:sldId id="262" r:id="rId12"/>
    <p:sldId id="259"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9" d="100"/>
          <a:sy n="89" d="100"/>
        </p:scale>
        <p:origin x="-1258"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27" tIns="45713" rIns="91427" bIns="45713" rtlCol="0"/>
          <a:lstStyle>
            <a:lvl1pPr algn="l">
              <a:defRPr sz="1200"/>
            </a:lvl1pPr>
          </a:lstStyle>
          <a:p>
            <a:endParaRPr lang="en-US"/>
          </a:p>
        </p:txBody>
      </p:sp>
      <p:sp>
        <p:nvSpPr>
          <p:cNvPr id="3" name="Date Placeholder 2"/>
          <p:cNvSpPr>
            <a:spLocks noGrp="1"/>
          </p:cNvSpPr>
          <p:nvPr>
            <p:ph type="dt" idx="1"/>
          </p:nvPr>
        </p:nvSpPr>
        <p:spPr>
          <a:xfrm>
            <a:off x="3970339" y="0"/>
            <a:ext cx="3038475" cy="465138"/>
          </a:xfrm>
          <a:prstGeom prst="rect">
            <a:avLst/>
          </a:prstGeom>
        </p:spPr>
        <p:txBody>
          <a:bodyPr vert="horz" lIns="91427" tIns="45713" rIns="91427" bIns="45713" rtlCol="0"/>
          <a:lstStyle>
            <a:lvl1pPr algn="r">
              <a:defRPr sz="1200"/>
            </a:lvl1pPr>
          </a:lstStyle>
          <a:p>
            <a:fld id="{A7B8C28C-BCB7-4D04-B41B-48067CE999BC}" type="datetimeFigureOut">
              <a:rPr lang="en-US" smtClean="0"/>
              <a:t>4/2/2014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27" tIns="45713" rIns="91427" bIns="45713" rtlCol="0" anchor="ctr"/>
          <a:lstStyle/>
          <a:p>
            <a:endParaRPr lang="en-US"/>
          </a:p>
        </p:txBody>
      </p:sp>
      <p:sp>
        <p:nvSpPr>
          <p:cNvPr id="5" name="Notes Placeholder 4"/>
          <p:cNvSpPr>
            <a:spLocks noGrp="1"/>
          </p:cNvSpPr>
          <p:nvPr>
            <p:ph type="body" sz="quarter" idx="3"/>
          </p:nvPr>
        </p:nvSpPr>
        <p:spPr>
          <a:xfrm>
            <a:off x="701676" y="4416426"/>
            <a:ext cx="5607050" cy="4183063"/>
          </a:xfrm>
          <a:prstGeom prst="rect">
            <a:avLst/>
          </a:prstGeom>
        </p:spPr>
        <p:txBody>
          <a:bodyPr vert="horz" lIns="91427" tIns="45713" rIns="91427" bIns="4571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675"/>
            <a:ext cx="3038475" cy="465138"/>
          </a:xfrm>
          <a:prstGeom prst="rect">
            <a:avLst/>
          </a:prstGeom>
        </p:spPr>
        <p:txBody>
          <a:bodyPr vert="horz" lIns="91427" tIns="45713" rIns="91427" bIns="45713" rtlCol="0" anchor="b"/>
          <a:lstStyle>
            <a:lvl1pPr algn="l">
              <a:defRPr sz="1200"/>
            </a:lvl1pPr>
          </a:lstStyle>
          <a:p>
            <a:endParaRPr lang="en-US"/>
          </a:p>
        </p:txBody>
      </p:sp>
      <p:sp>
        <p:nvSpPr>
          <p:cNvPr id="7" name="Slide Number Placeholder 6"/>
          <p:cNvSpPr>
            <a:spLocks noGrp="1"/>
          </p:cNvSpPr>
          <p:nvPr>
            <p:ph type="sldNum" sz="quarter" idx="5"/>
          </p:nvPr>
        </p:nvSpPr>
        <p:spPr>
          <a:xfrm>
            <a:off x="3970339" y="8829675"/>
            <a:ext cx="3038475" cy="465138"/>
          </a:xfrm>
          <a:prstGeom prst="rect">
            <a:avLst/>
          </a:prstGeom>
        </p:spPr>
        <p:txBody>
          <a:bodyPr vert="horz" lIns="91427" tIns="45713" rIns="91427" bIns="45713" rtlCol="0" anchor="b"/>
          <a:lstStyle>
            <a:lvl1pPr algn="r">
              <a:defRPr sz="1200"/>
            </a:lvl1pPr>
          </a:lstStyle>
          <a:p>
            <a:fld id="{88A8ECDD-A4FA-48F8-9662-69DC713BDCFF}" type="slidenum">
              <a:rPr lang="en-US" smtClean="0"/>
              <a:t>‹#›</a:t>
            </a:fld>
            <a:endParaRPr lang="en-US"/>
          </a:p>
        </p:txBody>
      </p:sp>
    </p:spTree>
    <p:extLst>
      <p:ext uri="{BB962C8B-B14F-4D97-AF65-F5344CB8AC3E}">
        <p14:creationId xmlns:p14="http://schemas.microsoft.com/office/powerpoint/2010/main" val="713376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A2B2CA2E-33C5-4DF4-9BEF-2FC214266760}" type="datetimeFigureOut">
              <a:rPr lang="en-US" smtClean="0"/>
              <a:t>4/2/2014</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5D5BE7F1-B0BE-46CA-A628-F192C8C15DE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2B2CA2E-33C5-4DF4-9BEF-2FC214266760}" type="datetimeFigureOut">
              <a:rPr lang="en-US" smtClean="0"/>
              <a:t>4/2/2014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5BE7F1-B0BE-46CA-A628-F192C8C15DE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2B2CA2E-33C5-4DF4-9BEF-2FC214266760}" type="datetimeFigureOut">
              <a:rPr lang="en-US" smtClean="0"/>
              <a:t>4/2/2014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5BE7F1-B0BE-46CA-A628-F192C8C15DE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A2B2CA2E-33C5-4DF4-9BEF-2FC214266760}" type="datetimeFigureOut">
              <a:rPr lang="en-US" smtClean="0"/>
              <a:t>4/2/2014</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5D5BE7F1-B0BE-46CA-A628-F192C8C15DE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A2B2CA2E-33C5-4DF4-9BEF-2FC214266760}" type="datetimeFigureOut">
              <a:rPr lang="en-US" smtClean="0"/>
              <a:t>4/2/2014</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5D5BE7F1-B0BE-46CA-A628-F192C8C15DE8}" type="slidenum">
              <a:rPr lang="en-US" smtClean="0"/>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A2B2CA2E-33C5-4DF4-9BEF-2FC214266760}" type="datetimeFigureOut">
              <a:rPr lang="en-US" smtClean="0"/>
              <a:t>4/2/2014</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5D5BE7F1-B0BE-46CA-A628-F192C8C15DE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A2B2CA2E-33C5-4DF4-9BEF-2FC214266760}" type="datetimeFigureOut">
              <a:rPr lang="en-US" smtClean="0"/>
              <a:t>4/2/2014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5D5BE7F1-B0BE-46CA-A628-F192C8C15DE8}" type="slidenum">
              <a:rPr lang="en-US" smtClean="0"/>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A2B2CA2E-33C5-4DF4-9BEF-2FC214266760}" type="datetimeFigureOut">
              <a:rPr lang="en-US" smtClean="0"/>
              <a:t>4/2/2014</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5BE7F1-B0BE-46CA-A628-F192C8C15DE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2B2CA2E-33C5-4DF4-9BEF-2FC214266760}" type="datetimeFigureOut">
              <a:rPr lang="en-US" smtClean="0"/>
              <a:t>4/2/2014</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5BE7F1-B0BE-46CA-A628-F192C8C15DE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A2B2CA2E-33C5-4DF4-9BEF-2FC214266760}" type="datetimeFigureOut">
              <a:rPr lang="en-US" smtClean="0"/>
              <a:t>4/2/2014</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5BE7F1-B0BE-46CA-A628-F192C8C15DE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A2B2CA2E-33C5-4DF4-9BEF-2FC214266760}" type="datetimeFigureOut">
              <a:rPr lang="en-US" smtClean="0"/>
              <a:t>4/2/2014</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5D5BE7F1-B0BE-46CA-A628-F192C8C15DE8}" type="slidenum">
              <a:rPr lang="en-US" smtClean="0"/>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A2B2CA2E-33C5-4DF4-9BEF-2FC214266760}" type="datetimeFigureOut">
              <a:rPr lang="en-US" smtClean="0"/>
              <a:t>4/2/2014</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5D5BE7F1-B0BE-46CA-A628-F192C8C15DE8}" type="slidenum">
              <a:rPr lang="en-US" smtClean="0"/>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Board Retreat</a:t>
            </a:r>
            <a:endParaRPr lang="en-US" dirty="0"/>
          </a:p>
        </p:txBody>
      </p:sp>
      <p:sp>
        <p:nvSpPr>
          <p:cNvPr id="3" name="Subtitle 2"/>
          <p:cNvSpPr>
            <a:spLocks noGrp="1"/>
          </p:cNvSpPr>
          <p:nvPr>
            <p:ph type="subTitle" idx="1"/>
          </p:nvPr>
        </p:nvSpPr>
        <p:spPr/>
        <p:txBody>
          <a:bodyPr/>
          <a:lstStyle/>
          <a:p>
            <a:r>
              <a:rPr lang="en-US" dirty="0" smtClean="0"/>
              <a:t>March 15, 2015</a:t>
            </a:r>
          </a:p>
          <a:p>
            <a:r>
              <a:rPr lang="en-US" dirty="0" smtClean="0"/>
              <a:t>John Lau, VP for Business Services</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81800" y="3962400"/>
            <a:ext cx="1295400" cy="1386030"/>
          </a:xfrm>
          <a:prstGeom prst="rect">
            <a:avLst/>
          </a:prstGeom>
        </p:spPr>
      </p:pic>
    </p:spTree>
    <p:extLst>
      <p:ext uri="{BB962C8B-B14F-4D97-AF65-F5344CB8AC3E}">
        <p14:creationId xmlns:p14="http://schemas.microsoft.com/office/powerpoint/2010/main" val="34832057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609600"/>
          </a:xfrm>
        </p:spPr>
        <p:txBody>
          <a:bodyPr>
            <a:normAutofit fontScale="90000"/>
          </a:bodyPr>
          <a:lstStyle/>
          <a:p>
            <a:r>
              <a:rPr lang="en-US" dirty="0" smtClean="0"/>
              <a:t>Scenario 4</a:t>
            </a:r>
            <a:br>
              <a:rPr lang="en-US" dirty="0" smtClean="0"/>
            </a:br>
            <a:endParaRPr lang="en-US" dirty="0"/>
          </a:p>
        </p:txBody>
      </p:sp>
      <p:sp>
        <p:nvSpPr>
          <p:cNvPr id="3" name="Subtitle 2"/>
          <p:cNvSpPr>
            <a:spLocks noGrp="1"/>
          </p:cNvSpPr>
          <p:nvPr>
            <p:ph type="subTitle" idx="1"/>
          </p:nvPr>
        </p:nvSpPr>
        <p:spPr>
          <a:xfrm>
            <a:off x="1371600" y="4495800"/>
            <a:ext cx="6324600" cy="1371600"/>
          </a:xfrm>
        </p:spPr>
        <p:txBody>
          <a:bodyPr>
            <a:normAutofit fontScale="92500" lnSpcReduction="20000"/>
          </a:bodyPr>
          <a:lstStyle/>
          <a:p>
            <a:pPr marL="457200" indent="-457200" algn="l">
              <a:buFont typeface="Arial" pitchFamily="34" charset="0"/>
              <a:buChar char="•"/>
            </a:pPr>
            <a:r>
              <a:rPr lang="en-US" sz="2000" dirty="0" smtClean="0"/>
              <a:t>Rollover current negotiated agreements no step increases </a:t>
            </a:r>
          </a:p>
          <a:p>
            <a:pPr marL="457200" indent="-457200" algn="l">
              <a:buFont typeface="Arial" pitchFamily="34" charset="0"/>
              <a:buChar char="•"/>
            </a:pPr>
            <a:r>
              <a:rPr lang="en-US" sz="2000" dirty="0" smtClean="0"/>
              <a:t>Classified salaries projected at the Last, Best and Final Offer with </a:t>
            </a:r>
            <a:r>
              <a:rPr lang="en-US" sz="2000" i="1" dirty="0" smtClean="0">
                <a:solidFill>
                  <a:srgbClr val="FF0000"/>
                </a:solidFill>
              </a:rPr>
              <a:t>no step increases</a:t>
            </a:r>
            <a:endParaRPr lang="en-US" sz="2000" dirty="0" smtClean="0"/>
          </a:p>
          <a:p>
            <a:pPr marL="457200" indent="-457200" algn="l">
              <a:buFont typeface="Arial" pitchFamily="34" charset="0"/>
              <a:buChar char="•"/>
            </a:pPr>
            <a:r>
              <a:rPr lang="en-US" sz="2000" dirty="0" smtClean="0"/>
              <a:t>Overload rate at $50 in 2016-17</a:t>
            </a:r>
            <a:endParaRPr lang="en-US" sz="2000" dirty="0"/>
          </a:p>
        </p:txBody>
      </p:sp>
      <p:graphicFrame>
        <p:nvGraphicFramePr>
          <p:cNvPr id="5" name="Table 4"/>
          <p:cNvGraphicFramePr>
            <a:graphicFrameLocks noGrp="1"/>
          </p:cNvGraphicFramePr>
          <p:nvPr>
            <p:extLst>
              <p:ext uri="{D42A27DB-BD31-4B8C-83A1-F6EECF244321}">
                <p14:modId xmlns:p14="http://schemas.microsoft.com/office/powerpoint/2010/main" val="2720807277"/>
              </p:ext>
            </p:extLst>
          </p:nvPr>
        </p:nvGraphicFramePr>
        <p:xfrm>
          <a:off x="1066800" y="1143000"/>
          <a:ext cx="6553199" cy="3139646"/>
        </p:xfrm>
        <a:graphic>
          <a:graphicData uri="http://schemas.openxmlformats.org/drawingml/2006/table">
            <a:tbl>
              <a:tblPr>
                <a:tableStyleId>{5C22544A-7EE6-4342-B048-85BDC9FD1C3A}</a:tableStyleId>
              </a:tblPr>
              <a:tblGrid>
                <a:gridCol w="1847103"/>
                <a:gridCol w="1044014"/>
                <a:gridCol w="1220694"/>
                <a:gridCol w="1220694"/>
                <a:gridCol w="1220694"/>
              </a:tblGrid>
              <a:tr h="395754">
                <a:tc>
                  <a:txBody>
                    <a:bodyPr/>
                    <a:lstStyle/>
                    <a:p>
                      <a:pPr algn="l" fontAlgn="b"/>
                      <a:r>
                        <a:rPr lang="en-US" sz="1100" u="none" strike="noStrike" dirty="0">
                          <a:effectLst/>
                        </a:rPr>
                        <a:t> </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1" u="none" strike="noStrike" dirty="0">
                          <a:effectLst/>
                        </a:rPr>
                        <a:t>FY 13-14</a:t>
                      </a:r>
                      <a:endParaRPr lang="en-US" sz="1100" b="1" i="0" u="none" strike="noStrike" dirty="0">
                        <a:solidFill>
                          <a:srgbClr val="000000"/>
                        </a:solidFill>
                        <a:effectLst/>
                        <a:latin typeface="Calibri"/>
                      </a:endParaRPr>
                    </a:p>
                  </a:txBody>
                  <a:tcPr marL="6350" marR="6350" marT="6350" marB="0" anchor="b"/>
                </a:tc>
                <a:tc>
                  <a:txBody>
                    <a:bodyPr/>
                    <a:lstStyle/>
                    <a:p>
                      <a:pPr algn="r" fontAlgn="b"/>
                      <a:r>
                        <a:rPr lang="en-US" sz="1100" b="1" u="none" strike="noStrike" dirty="0">
                          <a:effectLst/>
                        </a:rPr>
                        <a:t>FY 14-15</a:t>
                      </a:r>
                      <a:endParaRPr lang="en-US" sz="1100" b="1" i="0" u="none" strike="noStrike" dirty="0">
                        <a:solidFill>
                          <a:srgbClr val="000000"/>
                        </a:solidFill>
                        <a:effectLst/>
                        <a:latin typeface="Calibri"/>
                      </a:endParaRPr>
                    </a:p>
                  </a:txBody>
                  <a:tcPr marL="6350" marR="6350" marT="6350" marB="0" anchor="b"/>
                </a:tc>
                <a:tc>
                  <a:txBody>
                    <a:bodyPr/>
                    <a:lstStyle/>
                    <a:p>
                      <a:pPr algn="r" fontAlgn="b"/>
                      <a:r>
                        <a:rPr lang="en-US" sz="1100" b="1" u="none" strike="noStrike" dirty="0">
                          <a:effectLst/>
                        </a:rPr>
                        <a:t>FY 15-16</a:t>
                      </a:r>
                      <a:endParaRPr lang="en-US" sz="1100" b="1" i="0" u="none" strike="noStrike" dirty="0">
                        <a:solidFill>
                          <a:srgbClr val="000000"/>
                        </a:solidFill>
                        <a:effectLst/>
                        <a:latin typeface="Calibri"/>
                      </a:endParaRPr>
                    </a:p>
                  </a:txBody>
                  <a:tcPr marL="6350" marR="6350" marT="6350" marB="0" anchor="b"/>
                </a:tc>
                <a:tc>
                  <a:txBody>
                    <a:bodyPr/>
                    <a:lstStyle/>
                    <a:p>
                      <a:pPr algn="r" fontAlgn="b"/>
                      <a:r>
                        <a:rPr lang="en-US" sz="1100" b="1" u="none" strike="noStrike" dirty="0">
                          <a:effectLst/>
                        </a:rPr>
                        <a:t>FY 16-17</a:t>
                      </a:r>
                      <a:endParaRPr lang="en-US" sz="1100" b="1" i="0" u="none" strike="noStrike" dirty="0">
                        <a:solidFill>
                          <a:srgbClr val="000000"/>
                        </a:solidFill>
                        <a:effectLst/>
                        <a:latin typeface="Calibri"/>
                      </a:endParaRPr>
                    </a:p>
                  </a:txBody>
                  <a:tcPr marL="6350" marR="6350" marT="6350" marB="0" anchor="b"/>
                </a:tc>
              </a:tr>
              <a:tr h="382561">
                <a:tc>
                  <a:txBody>
                    <a:bodyPr/>
                    <a:lstStyle/>
                    <a:p>
                      <a:pPr algn="l" fontAlgn="b"/>
                      <a:r>
                        <a:rPr lang="en-US" sz="1100" u="none" strike="noStrike">
                          <a:effectLst/>
                        </a:rPr>
                        <a:t>Total Unrestricted Revenues</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35,681,057</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dirty="0">
                          <a:effectLst/>
                        </a:rPr>
                        <a:t>36,785,146</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u="none" strike="noStrike">
                          <a:effectLst/>
                        </a:rPr>
                        <a:t>37,160,368</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37,176,177</a:t>
                      </a:r>
                      <a:endParaRPr lang="en-US" sz="1100" b="0" i="0" u="none" strike="noStrike">
                        <a:solidFill>
                          <a:srgbClr val="000000"/>
                        </a:solidFill>
                        <a:effectLst/>
                        <a:latin typeface="Calibri"/>
                      </a:endParaRPr>
                    </a:p>
                  </a:txBody>
                  <a:tcPr marL="6350" marR="6350" marT="6350" marB="0" anchor="b"/>
                </a:tc>
              </a:tr>
              <a:tr h="395754">
                <a:tc>
                  <a:txBody>
                    <a:bodyPr/>
                    <a:lstStyle/>
                    <a:p>
                      <a:pPr algn="l" fontAlgn="b"/>
                      <a:r>
                        <a:rPr lang="en-US" sz="1100" u="none" strike="noStrike" dirty="0">
                          <a:effectLst/>
                        </a:rPr>
                        <a:t>Total Unrestricted Expenses</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u="none" strike="noStrike">
                          <a:effectLst/>
                        </a:rPr>
                        <a:t>35,876,323</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35,927,015</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35,769,046</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35,789,689</a:t>
                      </a:r>
                      <a:endParaRPr lang="en-US" sz="1100" b="0" i="0" u="none" strike="noStrike">
                        <a:solidFill>
                          <a:srgbClr val="000000"/>
                        </a:solidFill>
                        <a:effectLst/>
                        <a:latin typeface="Calibri"/>
                      </a:endParaRPr>
                    </a:p>
                  </a:txBody>
                  <a:tcPr marL="6350" marR="6350" marT="6350" marB="0" anchor="b"/>
                </a:tc>
              </a:tr>
              <a:tr h="395754">
                <a:tc>
                  <a:txBody>
                    <a:bodyPr/>
                    <a:lstStyle/>
                    <a:p>
                      <a:pPr algn="l" fontAlgn="b"/>
                      <a:r>
                        <a:rPr lang="en-US" sz="1100" u="none" strike="noStrike" dirty="0">
                          <a:effectLst/>
                        </a:rPr>
                        <a:t>Surplus - Deficit</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u="none" strike="noStrike">
                          <a:effectLst/>
                        </a:rPr>
                        <a:t>-195,266</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858,131</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1,391,322</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1,386,488</a:t>
                      </a:r>
                      <a:endParaRPr lang="en-US" sz="1100" b="0" i="0" u="none" strike="noStrike">
                        <a:solidFill>
                          <a:srgbClr val="000000"/>
                        </a:solidFill>
                        <a:effectLst/>
                        <a:latin typeface="Calibri"/>
                      </a:endParaRPr>
                    </a:p>
                  </a:txBody>
                  <a:tcPr marL="6350" marR="6350" marT="6350" marB="0" anchor="b"/>
                </a:tc>
              </a:tr>
              <a:tr h="395754">
                <a:tc>
                  <a:txBody>
                    <a:bodyPr/>
                    <a:lstStyle/>
                    <a:p>
                      <a:pPr algn="l" fontAlgn="b"/>
                      <a:r>
                        <a:rPr lang="en-US" sz="1100" b="0" i="0" u="none" strike="noStrike" dirty="0" smtClean="0">
                          <a:solidFill>
                            <a:srgbClr val="000000"/>
                          </a:solidFill>
                          <a:effectLst/>
                          <a:latin typeface="Calibri"/>
                        </a:rPr>
                        <a:t>Ending</a:t>
                      </a:r>
                      <a:r>
                        <a:rPr lang="en-US" sz="1100" b="0" i="0" u="none" strike="noStrike" baseline="0" dirty="0" smtClean="0">
                          <a:solidFill>
                            <a:srgbClr val="000000"/>
                          </a:solidFill>
                          <a:effectLst/>
                          <a:latin typeface="Calibri"/>
                        </a:rPr>
                        <a:t> Balance</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2,140,318</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2,706,186</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3,385,342</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4,386,160</a:t>
                      </a:r>
                      <a:endParaRPr lang="en-US" sz="1100" b="0" i="0" u="none" strike="noStrike" dirty="0">
                        <a:solidFill>
                          <a:srgbClr val="000000"/>
                        </a:solidFill>
                        <a:effectLst/>
                        <a:latin typeface="Calibri"/>
                      </a:endParaRPr>
                    </a:p>
                  </a:txBody>
                  <a:tcPr marL="6350" marR="6350" marT="6350" marB="0" anchor="b"/>
                </a:tc>
              </a:tr>
              <a:tr h="395754">
                <a:tc>
                  <a:txBody>
                    <a:bodyPr/>
                    <a:lstStyle/>
                    <a:p>
                      <a:pPr algn="l" fontAlgn="b"/>
                      <a:r>
                        <a:rPr lang="en-US" sz="1100" b="0" i="0" u="none" strike="noStrike" dirty="0" smtClean="0">
                          <a:solidFill>
                            <a:srgbClr val="000000"/>
                          </a:solidFill>
                          <a:effectLst/>
                          <a:latin typeface="Calibri"/>
                        </a:rPr>
                        <a:t>Designated – OPEB</a:t>
                      </a:r>
                      <a:endParaRPr lang="en-US" sz="1100" b="0" i="0" u="none" strike="noStrike" dirty="0">
                        <a:solidFill>
                          <a:srgbClr val="000000"/>
                        </a:solidFill>
                        <a:effectLst/>
                        <a:latin typeface="Calibri"/>
                      </a:endParaRPr>
                    </a:p>
                  </a:txBody>
                  <a:tcPr marL="6350" marR="6350" marT="6350" marB="0" anchor="b"/>
                </a:tc>
                <a:tc>
                  <a:txBody>
                    <a:bodyPr/>
                    <a:lstStyle/>
                    <a:p>
                      <a:pPr algn="r" fontAlgn="b"/>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169,760</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254,675</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376,648</a:t>
                      </a:r>
                      <a:endParaRPr lang="en-US" sz="1100" b="0" i="0" u="none" strike="noStrike" dirty="0">
                        <a:solidFill>
                          <a:srgbClr val="000000"/>
                        </a:solidFill>
                        <a:effectLst/>
                        <a:latin typeface="Calibri"/>
                      </a:endParaRPr>
                    </a:p>
                  </a:txBody>
                  <a:tcPr marL="6350" marR="6350" marT="6350" marB="0" anchor="b"/>
                </a:tc>
              </a:tr>
              <a:tr h="395754">
                <a:tc>
                  <a:txBody>
                    <a:bodyPr/>
                    <a:lstStyle/>
                    <a:p>
                      <a:pPr algn="l" fontAlgn="b"/>
                      <a:r>
                        <a:rPr lang="en-US" sz="1100" b="0" i="0" u="none" strike="noStrike" dirty="0" smtClean="0">
                          <a:solidFill>
                            <a:srgbClr val="000000"/>
                          </a:solidFill>
                          <a:effectLst/>
                          <a:latin typeface="Calibri"/>
                        </a:rPr>
                        <a:t>Designated – increase reserve</a:t>
                      </a:r>
                      <a:endParaRPr lang="en-US" sz="1100" b="0" i="0" u="none" strike="noStrike" dirty="0">
                        <a:solidFill>
                          <a:srgbClr val="000000"/>
                        </a:solidFill>
                        <a:effectLst/>
                        <a:latin typeface="Calibri"/>
                      </a:endParaRPr>
                    </a:p>
                  </a:txBody>
                  <a:tcPr marL="6350" marR="6350" marT="6350" marB="0" anchor="b"/>
                </a:tc>
                <a:tc>
                  <a:txBody>
                    <a:bodyPr/>
                    <a:lstStyle/>
                    <a:p>
                      <a:pPr algn="r" fontAlgn="b"/>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396,107</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594,241</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878,845</a:t>
                      </a:r>
                      <a:endParaRPr lang="en-US" sz="1100" b="0" i="0" u="none" strike="noStrike" dirty="0">
                        <a:solidFill>
                          <a:srgbClr val="000000"/>
                        </a:solidFill>
                        <a:effectLst/>
                        <a:latin typeface="Calibri"/>
                      </a:endParaRPr>
                    </a:p>
                  </a:txBody>
                  <a:tcPr marL="6350" marR="6350" marT="6350" marB="0" anchor="b"/>
                </a:tc>
              </a:tr>
              <a:tr h="382561">
                <a:tc>
                  <a:txBody>
                    <a:bodyPr/>
                    <a:lstStyle/>
                    <a:p>
                      <a:pPr algn="l" fontAlgn="b"/>
                      <a:r>
                        <a:rPr lang="en-US" sz="1100" b="1" u="none" strike="noStrike" dirty="0">
                          <a:effectLst/>
                        </a:rPr>
                        <a:t>Ending Reserve</a:t>
                      </a:r>
                      <a:endParaRPr lang="en-US" sz="1100" b="1" i="0" u="none" strike="noStrike" dirty="0">
                        <a:solidFill>
                          <a:srgbClr val="000000"/>
                        </a:solidFill>
                        <a:effectLst/>
                        <a:latin typeface="Calibri"/>
                      </a:endParaRPr>
                    </a:p>
                  </a:txBody>
                  <a:tcPr marL="6350" marR="6350" marT="6350" marB="0" anchor="b"/>
                </a:tc>
                <a:tc>
                  <a:txBody>
                    <a:bodyPr/>
                    <a:lstStyle/>
                    <a:p>
                      <a:pPr algn="r" fontAlgn="b"/>
                      <a:r>
                        <a:rPr lang="en-US" sz="1100" b="1" u="none" strike="noStrike" dirty="0">
                          <a:effectLst/>
                        </a:rPr>
                        <a:t>5.97%</a:t>
                      </a:r>
                      <a:endParaRPr lang="en-US" sz="1100" b="1" i="0" u="none" strike="noStrike" dirty="0">
                        <a:solidFill>
                          <a:srgbClr val="000000"/>
                        </a:solidFill>
                        <a:effectLst/>
                        <a:latin typeface="Calibri"/>
                      </a:endParaRPr>
                    </a:p>
                  </a:txBody>
                  <a:tcPr marL="6350" marR="6350" marT="6350" marB="0" anchor="b"/>
                </a:tc>
                <a:tc>
                  <a:txBody>
                    <a:bodyPr/>
                    <a:lstStyle/>
                    <a:p>
                      <a:pPr algn="r" fontAlgn="b"/>
                      <a:r>
                        <a:rPr lang="en-US" sz="1100" b="1" u="none" strike="noStrike" dirty="0" smtClean="0">
                          <a:effectLst/>
                        </a:rPr>
                        <a:t>7.00%</a:t>
                      </a:r>
                      <a:endParaRPr lang="en-US" sz="1100" b="1" i="0" u="none" strike="noStrike" dirty="0">
                        <a:solidFill>
                          <a:srgbClr val="000000"/>
                        </a:solidFill>
                        <a:effectLst/>
                        <a:latin typeface="Calibri"/>
                      </a:endParaRPr>
                    </a:p>
                  </a:txBody>
                  <a:tcPr marL="6350" marR="6350" marT="6350" marB="0" anchor="b"/>
                </a:tc>
                <a:tc>
                  <a:txBody>
                    <a:bodyPr/>
                    <a:lstStyle/>
                    <a:p>
                      <a:pPr algn="r" fontAlgn="b"/>
                      <a:r>
                        <a:rPr lang="en-US" sz="1100" b="1" u="none" strike="noStrike" dirty="0" smtClean="0">
                          <a:effectLst/>
                        </a:rPr>
                        <a:t>8.62%</a:t>
                      </a:r>
                      <a:endParaRPr lang="en-US" sz="1100" b="1" i="0" u="none" strike="noStrike" dirty="0">
                        <a:solidFill>
                          <a:srgbClr val="000000"/>
                        </a:solidFill>
                        <a:effectLst/>
                        <a:latin typeface="Calibri"/>
                      </a:endParaRPr>
                    </a:p>
                  </a:txBody>
                  <a:tcPr marL="6350" marR="6350" marT="6350" marB="0" anchor="b"/>
                </a:tc>
                <a:tc>
                  <a:txBody>
                    <a:bodyPr/>
                    <a:lstStyle/>
                    <a:p>
                      <a:pPr algn="r" fontAlgn="b"/>
                      <a:r>
                        <a:rPr lang="en-US" sz="1100" b="1" u="none" strike="noStrike" dirty="0" smtClean="0">
                          <a:effectLst/>
                        </a:rPr>
                        <a:t>11.16%</a:t>
                      </a:r>
                      <a:endParaRPr lang="en-US" sz="1100" b="1" i="0" u="none" strike="noStrike" dirty="0">
                        <a:solidFill>
                          <a:srgbClr val="000000"/>
                        </a:solidFill>
                        <a:effectLst/>
                        <a:latin typeface="Calibri"/>
                      </a:endParaRPr>
                    </a:p>
                  </a:txBody>
                  <a:tcPr marL="6350" marR="6350" marT="6350" marB="0" anchor="b"/>
                </a:tc>
              </a:tr>
            </a:tbl>
          </a:graphicData>
        </a:graphic>
      </p:graphicFrame>
    </p:spTree>
    <p:extLst>
      <p:ext uri="{BB962C8B-B14F-4D97-AF65-F5344CB8AC3E}">
        <p14:creationId xmlns:p14="http://schemas.microsoft.com/office/powerpoint/2010/main" val="2122981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normAutofit fontScale="90000"/>
          </a:bodyPr>
          <a:lstStyle/>
          <a:p>
            <a:r>
              <a:rPr lang="en-US" dirty="0" smtClean="0"/>
              <a:t>State Apportionment Deficit Factor</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424123787"/>
              </p:ext>
            </p:extLst>
          </p:nvPr>
        </p:nvGraphicFramePr>
        <p:xfrm>
          <a:off x="381000" y="3200400"/>
          <a:ext cx="8292010" cy="1211844"/>
        </p:xfrm>
        <a:graphic>
          <a:graphicData uri="http://schemas.openxmlformats.org/drawingml/2006/table">
            <a:tbl>
              <a:tblPr>
                <a:tableStyleId>{5C22544A-7EE6-4342-B048-85BDC9FD1C3A}</a:tableStyleId>
              </a:tblPr>
              <a:tblGrid>
                <a:gridCol w="1992653"/>
                <a:gridCol w="835629"/>
                <a:gridCol w="835629"/>
                <a:gridCol w="835629"/>
                <a:gridCol w="887052"/>
                <a:gridCol w="835629"/>
                <a:gridCol w="835629"/>
                <a:gridCol w="617080"/>
                <a:gridCol w="617080"/>
              </a:tblGrid>
              <a:tr h="201974">
                <a:tc>
                  <a:txBody>
                    <a:bodyPr/>
                    <a:lstStyle/>
                    <a:p>
                      <a:pPr algn="l" fontAlgn="b"/>
                      <a:endParaRPr lang="en-US" sz="1100" b="0" i="0" u="none" strike="noStrike" dirty="0">
                        <a:solidFill>
                          <a:srgbClr val="000000"/>
                        </a:solidFill>
                        <a:effectLst/>
                        <a:latin typeface="Calibri"/>
                      </a:endParaRPr>
                    </a:p>
                  </a:txBody>
                  <a:tcPr marL="6311" marR="6311" marT="6311" marB="0" anchor="b"/>
                </a:tc>
                <a:tc>
                  <a:txBody>
                    <a:bodyPr/>
                    <a:lstStyle/>
                    <a:p>
                      <a:pPr algn="r" fontAlgn="b"/>
                      <a:endParaRPr lang="en-US" sz="1100" b="1" i="0" u="none" strike="noStrike" dirty="0">
                        <a:solidFill>
                          <a:srgbClr val="000000"/>
                        </a:solidFill>
                        <a:effectLst/>
                        <a:latin typeface="Calibri"/>
                      </a:endParaRPr>
                    </a:p>
                  </a:txBody>
                  <a:tcPr marL="6311" marR="6311" marT="6311" marB="0" anchor="b"/>
                </a:tc>
                <a:tc>
                  <a:txBody>
                    <a:bodyPr/>
                    <a:lstStyle/>
                    <a:p>
                      <a:pPr algn="ctr" fontAlgn="b"/>
                      <a:r>
                        <a:rPr lang="en-US" sz="1100" b="1" u="none" strike="noStrike" dirty="0">
                          <a:effectLst/>
                        </a:rPr>
                        <a:t>Antelope</a:t>
                      </a:r>
                      <a:endParaRPr lang="en-US" sz="1100" b="1" i="0" u="none" strike="noStrike" dirty="0">
                        <a:solidFill>
                          <a:srgbClr val="000000"/>
                        </a:solidFill>
                        <a:effectLst/>
                        <a:latin typeface="Calibri"/>
                      </a:endParaRPr>
                    </a:p>
                  </a:txBody>
                  <a:tcPr marL="6311" marR="6311" marT="6311" marB="0" anchor="b"/>
                </a:tc>
                <a:tc>
                  <a:txBody>
                    <a:bodyPr/>
                    <a:lstStyle/>
                    <a:p>
                      <a:pPr algn="ctr" fontAlgn="b"/>
                      <a:endParaRPr lang="en-US" sz="1100" b="1" i="0" u="none" strike="noStrike" dirty="0">
                        <a:solidFill>
                          <a:srgbClr val="000000"/>
                        </a:solidFill>
                        <a:effectLst/>
                        <a:latin typeface="Calibri"/>
                      </a:endParaRPr>
                    </a:p>
                  </a:txBody>
                  <a:tcPr marL="6311" marR="6311" marT="6311" marB="0" anchor="b"/>
                </a:tc>
                <a:tc>
                  <a:txBody>
                    <a:bodyPr/>
                    <a:lstStyle/>
                    <a:p>
                      <a:pPr algn="ctr" fontAlgn="b"/>
                      <a:r>
                        <a:rPr lang="en-US" sz="1100" b="1" u="none" strike="noStrike" dirty="0">
                          <a:effectLst/>
                        </a:rPr>
                        <a:t>San Joaquin</a:t>
                      </a:r>
                      <a:endParaRPr lang="en-US" sz="1100" b="1" i="0" u="none" strike="noStrike" dirty="0">
                        <a:solidFill>
                          <a:srgbClr val="000000"/>
                        </a:solidFill>
                        <a:effectLst/>
                        <a:latin typeface="Calibri"/>
                      </a:endParaRPr>
                    </a:p>
                  </a:txBody>
                  <a:tcPr marL="6311" marR="6311" marT="6311" marB="0" anchor="b"/>
                </a:tc>
                <a:tc>
                  <a:txBody>
                    <a:bodyPr/>
                    <a:lstStyle/>
                    <a:p>
                      <a:pPr algn="r" fontAlgn="b"/>
                      <a:endParaRPr lang="en-US" sz="1100" b="1" i="0" u="none" strike="noStrike">
                        <a:solidFill>
                          <a:srgbClr val="000000"/>
                        </a:solidFill>
                        <a:effectLst/>
                        <a:latin typeface="Calibri"/>
                      </a:endParaRPr>
                    </a:p>
                  </a:txBody>
                  <a:tcPr marL="6311" marR="6311" marT="6311" marB="0" anchor="b"/>
                </a:tc>
                <a:tc>
                  <a:txBody>
                    <a:bodyPr/>
                    <a:lstStyle/>
                    <a:p>
                      <a:pPr algn="r" fontAlgn="b"/>
                      <a:endParaRPr lang="en-US" sz="1100" b="1" i="0" u="none" strike="noStrike">
                        <a:solidFill>
                          <a:srgbClr val="000000"/>
                        </a:solidFill>
                        <a:effectLst/>
                        <a:latin typeface="Calibri"/>
                      </a:endParaRPr>
                    </a:p>
                  </a:txBody>
                  <a:tcPr marL="6311" marR="6311" marT="6311" marB="0" anchor="b"/>
                </a:tc>
                <a:tc>
                  <a:txBody>
                    <a:bodyPr/>
                    <a:lstStyle/>
                    <a:p>
                      <a:pPr algn="r" fontAlgn="b"/>
                      <a:endParaRPr lang="en-US" sz="1100" b="1" i="0" u="none" strike="noStrike" dirty="0">
                        <a:solidFill>
                          <a:srgbClr val="000000"/>
                        </a:solidFill>
                        <a:effectLst/>
                        <a:latin typeface="Calibri"/>
                      </a:endParaRPr>
                    </a:p>
                  </a:txBody>
                  <a:tcPr marL="6311" marR="6311" marT="6311" marB="0" anchor="b"/>
                </a:tc>
                <a:tc>
                  <a:txBody>
                    <a:bodyPr/>
                    <a:lstStyle/>
                    <a:p>
                      <a:pPr algn="r" fontAlgn="b"/>
                      <a:endParaRPr lang="en-US" sz="1100" b="1" i="0" u="none" strike="noStrike" dirty="0">
                        <a:solidFill>
                          <a:srgbClr val="000000"/>
                        </a:solidFill>
                        <a:effectLst/>
                        <a:latin typeface="Calibri"/>
                      </a:endParaRPr>
                    </a:p>
                  </a:txBody>
                  <a:tcPr marL="6311" marR="6311" marT="6311" marB="0" anchor="b"/>
                </a:tc>
              </a:tr>
              <a:tr h="201974">
                <a:tc>
                  <a:txBody>
                    <a:bodyPr/>
                    <a:lstStyle/>
                    <a:p>
                      <a:pPr algn="l" fontAlgn="b"/>
                      <a:r>
                        <a:rPr lang="en-US" sz="1100" b="1" u="none" strike="noStrike" dirty="0">
                          <a:effectLst/>
                        </a:rPr>
                        <a:t>College</a:t>
                      </a:r>
                      <a:endParaRPr lang="en-US" sz="1100" b="1" i="0" u="none" strike="noStrike" dirty="0">
                        <a:solidFill>
                          <a:srgbClr val="000000"/>
                        </a:solidFill>
                        <a:effectLst/>
                        <a:latin typeface="Calibri"/>
                      </a:endParaRPr>
                    </a:p>
                  </a:txBody>
                  <a:tcPr marL="6311" marR="6311" marT="6311" marB="0" anchor="b"/>
                </a:tc>
                <a:tc>
                  <a:txBody>
                    <a:bodyPr/>
                    <a:lstStyle/>
                    <a:p>
                      <a:pPr algn="r" fontAlgn="b"/>
                      <a:r>
                        <a:rPr lang="en-US" sz="1100" b="1" u="none" strike="noStrike" dirty="0">
                          <a:effectLst/>
                        </a:rPr>
                        <a:t>West Hills</a:t>
                      </a:r>
                      <a:endParaRPr lang="en-US" sz="1100" b="1" i="0" u="none" strike="noStrike" dirty="0">
                        <a:solidFill>
                          <a:srgbClr val="000000"/>
                        </a:solidFill>
                        <a:effectLst/>
                        <a:latin typeface="Calibri"/>
                      </a:endParaRPr>
                    </a:p>
                  </a:txBody>
                  <a:tcPr marL="6311" marR="6311" marT="6311" marB="0" anchor="b"/>
                </a:tc>
                <a:tc>
                  <a:txBody>
                    <a:bodyPr/>
                    <a:lstStyle/>
                    <a:p>
                      <a:pPr algn="ctr" fontAlgn="b"/>
                      <a:r>
                        <a:rPr lang="en-US" sz="1100" b="1" u="none" strike="noStrike" dirty="0">
                          <a:effectLst/>
                        </a:rPr>
                        <a:t>Valley</a:t>
                      </a:r>
                      <a:endParaRPr lang="en-US" sz="1100" b="1" i="0" u="none" strike="noStrike" dirty="0">
                        <a:solidFill>
                          <a:srgbClr val="000000"/>
                        </a:solidFill>
                        <a:effectLst/>
                        <a:latin typeface="Calibri"/>
                      </a:endParaRPr>
                    </a:p>
                  </a:txBody>
                  <a:tcPr marL="6311" marR="6311" marT="6311" marB="0" anchor="b"/>
                </a:tc>
                <a:tc>
                  <a:txBody>
                    <a:bodyPr/>
                    <a:lstStyle/>
                    <a:p>
                      <a:pPr algn="ctr" fontAlgn="b"/>
                      <a:r>
                        <a:rPr lang="en-US" sz="1100" b="1" u="none" strike="noStrike" dirty="0">
                          <a:effectLst/>
                        </a:rPr>
                        <a:t>Peralta</a:t>
                      </a:r>
                      <a:endParaRPr lang="en-US" sz="1100" b="1" i="0" u="none" strike="noStrike" dirty="0">
                        <a:solidFill>
                          <a:srgbClr val="000000"/>
                        </a:solidFill>
                        <a:effectLst/>
                        <a:latin typeface="Calibri"/>
                      </a:endParaRPr>
                    </a:p>
                  </a:txBody>
                  <a:tcPr marL="6311" marR="6311" marT="6311" marB="0" anchor="b"/>
                </a:tc>
                <a:tc>
                  <a:txBody>
                    <a:bodyPr/>
                    <a:lstStyle/>
                    <a:p>
                      <a:pPr algn="ctr" fontAlgn="b"/>
                      <a:r>
                        <a:rPr lang="en-US" sz="1100" b="1" u="none" strike="noStrike" dirty="0">
                          <a:effectLst/>
                        </a:rPr>
                        <a:t>Delta</a:t>
                      </a:r>
                      <a:endParaRPr lang="en-US" sz="1100" b="1" i="0" u="none" strike="noStrike" dirty="0">
                        <a:solidFill>
                          <a:srgbClr val="000000"/>
                        </a:solidFill>
                        <a:effectLst/>
                        <a:latin typeface="Calibri"/>
                      </a:endParaRPr>
                    </a:p>
                  </a:txBody>
                  <a:tcPr marL="6311" marR="6311" marT="6311" marB="0" anchor="b"/>
                </a:tc>
                <a:tc>
                  <a:txBody>
                    <a:bodyPr/>
                    <a:lstStyle/>
                    <a:p>
                      <a:pPr algn="r" fontAlgn="b"/>
                      <a:r>
                        <a:rPr lang="en-US" sz="1100" b="1" u="none" strike="noStrike" dirty="0">
                          <a:effectLst/>
                        </a:rPr>
                        <a:t>El Camino</a:t>
                      </a:r>
                      <a:endParaRPr lang="en-US" sz="1100" b="1" i="0" u="none" strike="noStrike" dirty="0">
                        <a:solidFill>
                          <a:srgbClr val="000000"/>
                        </a:solidFill>
                        <a:effectLst/>
                        <a:latin typeface="Calibri"/>
                      </a:endParaRPr>
                    </a:p>
                  </a:txBody>
                  <a:tcPr marL="6311" marR="6311" marT="6311" marB="0" anchor="b"/>
                </a:tc>
                <a:tc>
                  <a:txBody>
                    <a:bodyPr/>
                    <a:lstStyle/>
                    <a:p>
                      <a:pPr algn="r" fontAlgn="b"/>
                      <a:r>
                        <a:rPr lang="en-US" sz="1100" b="1" u="none" strike="noStrike" dirty="0" err="1">
                          <a:effectLst/>
                        </a:rPr>
                        <a:t>Gavilan</a:t>
                      </a:r>
                      <a:endParaRPr lang="en-US" sz="1100" b="1" i="0" u="none" strike="noStrike" dirty="0">
                        <a:solidFill>
                          <a:srgbClr val="000000"/>
                        </a:solidFill>
                        <a:effectLst/>
                        <a:latin typeface="Calibri"/>
                      </a:endParaRPr>
                    </a:p>
                  </a:txBody>
                  <a:tcPr marL="6311" marR="6311" marT="6311" marB="0" anchor="b"/>
                </a:tc>
                <a:tc>
                  <a:txBody>
                    <a:bodyPr/>
                    <a:lstStyle/>
                    <a:p>
                      <a:pPr algn="r" fontAlgn="b"/>
                      <a:r>
                        <a:rPr lang="en-US" sz="1100" b="1" u="none" strike="noStrike" dirty="0">
                          <a:effectLst/>
                        </a:rPr>
                        <a:t>Napa</a:t>
                      </a:r>
                      <a:endParaRPr lang="en-US" sz="1100" b="1" i="0" u="none" strike="noStrike" dirty="0">
                        <a:solidFill>
                          <a:srgbClr val="000000"/>
                        </a:solidFill>
                        <a:effectLst/>
                        <a:latin typeface="Calibri"/>
                      </a:endParaRPr>
                    </a:p>
                  </a:txBody>
                  <a:tcPr marL="6311" marR="6311" marT="6311" marB="0" anchor="b"/>
                </a:tc>
                <a:tc>
                  <a:txBody>
                    <a:bodyPr/>
                    <a:lstStyle/>
                    <a:p>
                      <a:pPr algn="r" fontAlgn="b"/>
                      <a:r>
                        <a:rPr lang="en-US" sz="1100" b="1" u="none" strike="noStrike" dirty="0">
                          <a:effectLst/>
                        </a:rPr>
                        <a:t>IVC</a:t>
                      </a:r>
                      <a:endParaRPr lang="en-US" sz="1100" b="1" i="0" u="none" strike="noStrike" dirty="0">
                        <a:solidFill>
                          <a:srgbClr val="000000"/>
                        </a:solidFill>
                        <a:effectLst/>
                        <a:latin typeface="Calibri"/>
                      </a:endParaRPr>
                    </a:p>
                  </a:txBody>
                  <a:tcPr marL="6311" marR="6311" marT="6311" marB="0" anchor="b">
                    <a:solidFill>
                      <a:srgbClr val="FFFF00"/>
                    </a:solidFill>
                  </a:tcPr>
                </a:tc>
              </a:tr>
              <a:tr h="201974">
                <a:tc>
                  <a:txBody>
                    <a:bodyPr/>
                    <a:lstStyle/>
                    <a:p>
                      <a:pPr algn="l" fontAlgn="b"/>
                      <a:r>
                        <a:rPr lang="en-US" sz="1100" u="none" strike="noStrike">
                          <a:effectLst/>
                        </a:rPr>
                        <a:t>2013-14 budgeted deficit factor</a:t>
                      </a:r>
                      <a:endParaRPr lang="en-US" sz="1100" b="0" i="0" u="none" strike="noStrike">
                        <a:solidFill>
                          <a:srgbClr val="000000"/>
                        </a:solidFill>
                        <a:effectLst/>
                        <a:latin typeface="Calibri"/>
                      </a:endParaRPr>
                    </a:p>
                  </a:txBody>
                  <a:tcPr marL="6311" marR="6311" marT="6311" marB="0" anchor="b"/>
                </a:tc>
                <a:tc>
                  <a:txBody>
                    <a:bodyPr/>
                    <a:lstStyle/>
                    <a:p>
                      <a:pPr algn="r" fontAlgn="b"/>
                      <a:r>
                        <a:rPr lang="en-US" sz="1100" u="none" strike="noStrike">
                          <a:effectLst/>
                        </a:rPr>
                        <a:t>0.00%</a:t>
                      </a:r>
                      <a:endParaRPr lang="en-US" sz="1100" b="0" i="0" u="none" strike="noStrike">
                        <a:solidFill>
                          <a:srgbClr val="000000"/>
                        </a:solidFill>
                        <a:effectLst/>
                        <a:latin typeface="Calibri"/>
                      </a:endParaRPr>
                    </a:p>
                  </a:txBody>
                  <a:tcPr marL="6311" marR="6311" marT="6311" marB="0" anchor="b"/>
                </a:tc>
                <a:tc>
                  <a:txBody>
                    <a:bodyPr/>
                    <a:lstStyle/>
                    <a:p>
                      <a:pPr algn="r" fontAlgn="b"/>
                      <a:r>
                        <a:rPr lang="en-US" sz="1100" u="none" strike="noStrike">
                          <a:effectLst/>
                        </a:rPr>
                        <a:t>1.00%</a:t>
                      </a:r>
                      <a:endParaRPr lang="en-US" sz="1100" b="0" i="0" u="none" strike="noStrike">
                        <a:solidFill>
                          <a:srgbClr val="000000"/>
                        </a:solidFill>
                        <a:effectLst/>
                        <a:latin typeface="Calibri"/>
                      </a:endParaRPr>
                    </a:p>
                  </a:txBody>
                  <a:tcPr marL="6311" marR="6311" marT="6311" marB="0" anchor="b"/>
                </a:tc>
                <a:tc>
                  <a:txBody>
                    <a:bodyPr/>
                    <a:lstStyle/>
                    <a:p>
                      <a:pPr algn="r" fontAlgn="b"/>
                      <a:r>
                        <a:rPr lang="en-US" sz="1100" u="none" strike="noStrike">
                          <a:effectLst/>
                        </a:rPr>
                        <a:t>2.00%</a:t>
                      </a:r>
                      <a:endParaRPr lang="en-US" sz="1100" b="0" i="0" u="none" strike="noStrike">
                        <a:solidFill>
                          <a:srgbClr val="000000"/>
                        </a:solidFill>
                        <a:effectLst/>
                        <a:latin typeface="Calibri"/>
                      </a:endParaRPr>
                    </a:p>
                  </a:txBody>
                  <a:tcPr marL="6311" marR="6311" marT="6311" marB="0" anchor="b"/>
                </a:tc>
                <a:tc>
                  <a:txBody>
                    <a:bodyPr/>
                    <a:lstStyle/>
                    <a:p>
                      <a:pPr algn="r" fontAlgn="b"/>
                      <a:r>
                        <a:rPr lang="en-US" sz="1100" u="none" strike="noStrike">
                          <a:effectLst/>
                        </a:rPr>
                        <a:t>0.00%</a:t>
                      </a:r>
                      <a:endParaRPr lang="en-US" sz="1100" b="0" i="0" u="none" strike="noStrike">
                        <a:solidFill>
                          <a:srgbClr val="000000"/>
                        </a:solidFill>
                        <a:effectLst/>
                        <a:latin typeface="Calibri"/>
                      </a:endParaRPr>
                    </a:p>
                  </a:txBody>
                  <a:tcPr marL="6311" marR="6311" marT="6311" marB="0" anchor="b"/>
                </a:tc>
                <a:tc>
                  <a:txBody>
                    <a:bodyPr/>
                    <a:lstStyle/>
                    <a:p>
                      <a:pPr algn="r" fontAlgn="b"/>
                      <a:r>
                        <a:rPr lang="en-US" sz="1100" u="none" strike="noStrike">
                          <a:effectLst/>
                        </a:rPr>
                        <a:t>0.70%</a:t>
                      </a:r>
                      <a:endParaRPr lang="en-US" sz="1100" b="0" i="0" u="none" strike="noStrike">
                        <a:solidFill>
                          <a:srgbClr val="000000"/>
                        </a:solidFill>
                        <a:effectLst/>
                        <a:latin typeface="Calibri"/>
                      </a:endParaRPr>
                    </a:p>
                  </a:txBody>
                  <a:tcPr marL="6311" marR="6311" marT="6311" marB="0" anchor="b"/>
                </a:tc>
                <a:tc>
                  <a:txBody>
                    <a:bodyPr/>
                    <a:lstStyle/>
                    <a:p>
                      <a:pPr algn="r" fontAlgn="b"/>
                      <a:r>
                        <a:rPr lang="en-US" sz="1100" u="none" strike="noStrike">
                          <a:effectLst/>
                        </a:rPr>
                        <a:t>0.00%</a:t>
                      </a:r>
                      <a:endParaRPr lang="en-US" sz="1100" b="0" i="0" u="none" strike="noStrike">
                        <a:solidFill>
                          <a:srgbClr val="000000"/>
                        </a:solidFill>
                        <a:effectLst/>
                        <a:latin typeface="Calibri"/>
                      </a:endParaRPr>
                    </a:p>
                  </a:txBody>
                  <a:tcPr marL="6311" marR="6311" marT="6311" marB="0" anchor="b"/>
                </a:tc>
                <a:tc>
                  <a:txBody>
                    <a:bodyPr/>
                    <a:lstStyle/>
                    <a:p>
                      <a:pPr algn="r" fontAlgn="b"/>
                      <a:r>
                        <a:rPr lang="en-US" sz="1100" u="none" strike="noStrike">
                          <a:effectLst/>
                        </a:rPr>
                        <a:t>0.00%</a:t>
                      </a:r>
                      <a:endParaRPr lang="en-US" sz="1100" b="0" i="0" u="none" strike="noStrike">
                        <a:solidFill>
                          <a:srgbClr val="000000"/>
                        </a:solidFill>
                        <a:effectLst/>
                        <a:latin typeface="Calibri"/>
                      </a:endParaRPr>
                    </a:p>
                  </a:txBody>
                  <a:tcPr marL="6311" marR="6311" marT="6311" marB="0" anchor="b"/>
                </a:tc>
                <a:tc>
                  <a:txBody>
                    <a:bodyPr/>
                    <a:lstStyle/>
                    <a:p>
                      <a:pPr algn="r" fontAlgn="b"/>
                      <a:r>
                        <a:rPr lang="en-US" sz="1100" u="none" strike="noStrike" dirty="0">
                          <a:effectLst/>
                        </a:rPr>
                        <a:t>0.00%</a:t>
                      </a:r>
                      <a:endParaRPr lang="en-US" sz="1100" b="0" i="0" u="none" strike="noStrike" dirty="0">
                        <a:solidFill>
                          <a:srgbClr val="000000"/>
                        </a:solidFill>
                        <a:effectLst/>
                        <a:latin typeface="Calibri"/>
                      </a:endParaRPr>
                    </a:p>
                  </a:txBody>
                  <a:tcPr marL="6311" marR="6311" marT="6311" marB="0" anchor="b">
                    <a:solidFill>
                      <a:srgbClr val="FFFF00"/>
                    </a:solidFill>
                  </a:tcPr>
                </a:tc>
              </a:tr>
              <a:tr h="201974">
                <a:tc>
                  <a:txBody>
                    <a:bodyPr/>
                    <a:lstStyle/>
                    <a:p>
                      <a:pPr algn="l" fontAlgn="b"/>
                      <a:r>
                        <a:rPr lang="en-US" sz="1100" u="none" strike="noStrike">
                          <a:effectLst/>
                        </a:rPr>
                        <a:t>2011-12 Reserve level</a:t>
                      </a:r>
                      <a:endParaRPr lang="en-US" sz="1100" b="0" i="0" u="none" strike="noStrike">
                        <a:solidFill>
                          <a:srgbClr val="000000"/>
                        </a:solidFill>
                        <a:effectLst/>
                        <a:latin typeface="Calibri"/>
                      </a:endParaRPr>
                    </a:p>
                  </a:txBody>
                  <a:tcPr marL="6311" marR="6311" marT="6311" marB="0" anchor="b"/>
                </a:tc>
                <a:tc>
                  <a:txBody>
                    <a:bodyPr/>
                    <a:lstStyle/>
                    <a:p>
                      <a:pPr algn="r" fontAlgn="b"/>
                      <a:r>
                        <a:rPr lang="en-US" sz="1100" u="none" strike="noStrike">
                          <a:effectLst/>
                        </a:rPr>
                        <a:t>14.00%</a:t>
                      </a:r>
                      <a:endParaRPr lang="en-US" sz="1100" b="0" i="0" u="none" strike="noStrike">
                        <a:solidFill>
                          <a:srgbClr val="000000"/>
                        </a:solidFill>
                        <a:effectLst/>
                        <a:latin typeface="Calibri"/>
                      </a:endParaRPr>
                    </a:p>
                  </a:txBody>
                  <a:tcPr marL="6311" marR="6311" marT="6311" marB="0" anchor="b"/>
                </a:tc>
                <a:tc>
                  <a:txBody>
                    <a:bodyPr/>
                    <a:lstStyle/>
                    <a:p>
                      <a:pPr algn="r" fontAlgn="b"/>
                      <a:r>
                        <a:rPr lang="en-US" sz="1100" u="none" strike="noStrike">
                          <a:effectLst/>
                        </a:rPr>
                        <a:t>14.00%</a:t>
                      </a:r>
                      <a:endParaRPr lang="en-US" sz="1100" b="0" i="0" u="none" strike="noStrike">
                        <a:solidFill>
                          <a:srgbClr val="000000"/>
                        </a:solidFill>
                        <a:effectLst/>
                        <a:latin typeface="Calibri"/>
                      </a:endParaRPr>
                    </a:p>
                  </a:txBody>
                  <a:tcPr marL="6311" marR="6311" marT="6311" marB="0" anchor="b"/>
                </a:tc>
                <a:tc>
                  <a:txBody>
                    <a:bodyPr/>
                    <a:lstStyle/>
                    <a:p>
                      <a:pPr algn="r" fontAlgn="b"/>
                      <a:r>
                        <a:rPr lang="en-US" sz="1100" u="none" strike="noStrike">
                          <a:effectLst/>
                        </a:rPr>
                        <a:t>11.60%</a:t>
                      </a:r>
                      <a:endParaRPr lang="en-US" sz="1100" b="0" i="0" u="none" strike="noStrike">
                        <a:solidFill>
                          <a:srgbClr val="000000"/>
                        </a:solidFill>
                        <a:effectLst/>
                        <a:latin typeface="Calibri"/>
                      </a:endParaRPr>
                    </a:p>
                  </a:txBody>
                  <a:tcPr marL="6311" marR="6311" marT="6311" marB="0" anchor="b"/>
                </a:tc>
                <a:tc>
                  <a:txBody>
                    <a:bodyPr/>
                    <a:lstStyle/>
                    <a:p>
                      <a:pPr algn="r" fontAlgn="b"/>
                      <a:r>
                        <a:rPr lang="en-US" sz="1100" u="none" strike="noStrike">
                          <a:effectLst/>
                        </a:rPr>
                        <a:t>12.70%</a:t>
                      </a:r>
                      <a:endParaRPr lang="en-US" sz="1100" b="0" i="0" u="none" strike="noStrike">
                        <a:solidFill>
                          <a:srgbClr val="000000"/>
                        </a:solidFill>
                        <a:effectLst/>
                        <a:latin typeface="Calibri"/>
                      </a:endParaRPr>
                    </a:p>
                  </a:txBody>
                  <a:tcPr marL="6311" marR="6311" marT="6311" marB="0" anchor="b"/>
                </a:tc>
                <a:tc>
                  <a:txBody>
                    <a:bodyPr/>
                    <a:lstStyle/>
                    <a:p>
                      <a:pPr algn="r" fontAlgn="b"/>
                      <a:r>
                        <a:rPr lang="en-US" sz="1100" u="none" strike="noStrike">
                          <a:effectLst/>
                        </a:rPr>
                        <a:t>21.50%</a:t>
                      </a:r>
                      <a:endParaRPr lang="en-US" sz="1100" b="0" i="0" u="none" strike="noStrike">
                        <a:solidFill>
                          <a:srgbClr val="000000"/>
                        </a:solidFill>
                        <a:effectLst/>
                        <a:latin typeface="Calibri"/>
                      </a:endParaRPr>
                    </a:p>
                  </a:txBody>
                  <a:tcPr marL="6311" marR="6311" marT="6311" marB="0" anchor="b"/>
                </a:tc>
                <a:tc>
                  <a:txBody>
                    <a:bodyPr/>
                    <a:lstStyle/>
                    <a:p>
                      <a:pPr algn="r" fontAlgn="b"/>
                      <a:r>
                        <a:rPr lang="en-US" sz="1100" u="none" strike="noStrike">
                          <a:effectLst/>
                        </a:rPr>
                        <a:t>11.20%</a:t>
                      </a:r>
                      <a:endParaRPr lang="en-US" sz="1100" b="0" i="0" u="none" strike="noStrike">
                        <a:solidFill>
                          <a:srgbClr val="000000"/>
                        </a:solidFill>
                        <a:effectLst/>
                        <a:latin typeface="Calibri"/>
                      </a:endParaRPr>
                    </a:p>
                  </a:txBody>
                  <a:tcPr marL="6311" marR="6311" marT="6311" marB="0" anchor="b"/>
                </a:tc>
                <a:tc>
                  <a:txBody>
                    <a:bodyPr/>
                    <a:lstStyle/>
                    <a:p>
                      <a:pPr algn="r" fontAlgn="b"/>
                      <a:r>
                        <a:rPr lang="en-US" sz="1100" u="none" strike="noStrike">
                          <a:effectLst/>
                        </a:rPr>
                        <a:t>10.90%</a:t>
                      </a:r>
                      <a:endParaRPr lang="en-US" sz="1100" b="0" i="0" u="none" strike="noStrike">
                        <a:solidFill>
                          <a:srgbClr val="000000"/>
                        </a:solidFill>
                        <a:effectLst/>
                        <a:latin typeface="Calibri"/>
                      </a:endParaRPr>
                    </a:p>
                  </a:txBody>
                  <a:tcPr marL="6311" marR="6311" marT="6311" marB="0" anchor="b"/>
                </a:tc>
                <a:tc>
                  <a:txBody>
                    <a:bodyPr/>
                    <a:lstStyle/>
                    <a:p>
                      <a:pPr algn="r" fontAlgn="b"/>
                      <a:r>
                        <a:rPr lang="en-US" sz="1100" u="none" strike="noStrike" dirty="0">
                          <a:effectLst/>
                        </a:rPr>
                        <a:t>8.40%</a:t>
                      </a:r>
                      <a:endParaRPr lang="en-US" sz="1100" b="0" i="0" u="none" strike="noStrike" dirty="0">
                        <a:solidFill>
                          <a:srgbClr val="000000"/>
                        </a:solidFill>
                        <a:effectLst/>
                        <a:latin typeface="Calibri"/>
                      </a:endParaRPr>
                    </a:p>
                  </a:txBody>
                  <a:tcPr marL="6311" marR="6311" marT="6311" marB="0" anchor="b">
                    <a:solidFill>
                      <a:srgbClr val="FFFF00"/>
                    </a:solidFill>
                  </a:tcPr>
                </a:tc>
              </a:tr>
              <a:tr h="201974">
                <a:tc>
                  <a:txBody>
                    <a:bodyPr/>
                    <a:lstStyle/>
                    <a:p>
                      <a:pPr algn="l" fontAlgn="b"/>
                      <a:r>
                        <a:rPr lang="en-US" sz="1100" u="none" strike="noStrike">
                          <a:effectLst/>
                        </a:rPr>
                        <a:t>2012-13 Reserve level</a:t>
                      </a:r>
                      <a:endParaRPr lang="en-US" sz="1100" b="0" i="0" u="none" strike="noStrike">
                        <a:solidFill>
                          <a:srgbClr val="000000"/>
                        </a:solidFill>
                        <a:effectLst/>
                        <a:latin typeface="Calibri"/>
                      </a:endParaRPr>
                    </a:p>
                  </a:txBody>
                  <a:tcPr marL="6311" marR="6311" marT="6311" marB="0" anchor="b"/>
                </a:tc>
                <a:tc>
                  <a:txBody>
                    <a:bodyPr/>
                    <a:lstStyle/>
                    <a:p>
                      <a:pPr algn="r" fontAlgn="b"/>
                      <a:r>
                        <a:rPr lang="en-US" sz="1100" u="none" strike="noStrike">
                          <a:effectLst/>
                        </a:rPr>
                        <a:t>16.90%</a:t>
                      </a:r>
                      <a:endParaRPr lang="en-US" sz="1100" b="0" i="0" u="none" strike="noStrike">
                        <a:solidFill>
                          <a:srgbClr val="000000"/>
                        </a:solidFill>
                        <a:effectLst/>
                        <a:latin typeface="Calibri"/>
                      </a:endParaRPr>
                    </a:p>
                  </a:txBody>
                  <a:tcPr marL="6311" marR="6311" marT="6311" marB="0" anchor="b"/>
                </a:tc>
                <a:tc>
                  <a:txBody>
                    <a:bodyPr/>
                    <a:lstStyle/>
                    <a:p>
                      <a:pPr algn="r" fontAlgn="b"/>
                      <a:r>
                        <a:rPr lang="en-US" sz="1100" u="none" strike="noStrike">
                          <a:effectLst/>
                        </a:rPr>
                        <a:t>18.30%</a:t>
                      </a:r>
                      <a:endParaRPr lang="en-US" sz="1100" b="0" i="0" u="none" strike="noStrike">
                        <a:solidFill>
                          <a:srgbClr val="000000"/>
                        </a:solidFill>
                        <a:effectLst/>
                        <a:latin typeface="Calibri"/>
                      </a:endParaRPr>
                    </a:p>
                  </a:txBody>
                  <a:tcPr marL="6311" marR="6311" marT="6311" marB="0" anchor="b"/>
                </a:tc>
                <a:tc>
                  <a:txBody>
                    <a:bodyPr/>
                    <a:lstStyle/>
                    <a:p>
                      <a:pPr algn="r" fontAlgn="b"/>
                      <a:r>
                        <a:rPr lang="en-US" sz="1100" u="none" strike="noStrike">
                          <a:effectLst/>
                        </a:rPr>
                        <a:t>13.80%</a:t>
                      </a:r>
                      <a:endParaRPr lang="en-US" sz="1100" b="0" i="0" u="none" strike="noStrike">
                        <a:solidFill>
                          <a:srgbClr val="000000"/>
                        </a:solidFill>
                        <a:effectLst/>
                        <a:latin typeface="Calibri"/>
                      </a:endParaRPr>
                    </a:p>
                  </a:txBody>
                  <a:tcPr marL="6311" marR="6311" marT="6311" marB="0" anchor="b"/>
                </a:tc>
                <a:tc>
                  <a:txBody>
                    <a:bodyPr/>
                    <a:lstStyle/>
                    <a:p>
                      <a:pPr algn="r" fontAlgn="b"/>
                      <a:r>
                        <a:rPr lang="en-US" sz="1100" u="none" strike="noStrike">
                          <a:effectLst/>
                        </a:rPr>
                        <a:t>13.40%</a:t>
                      </a:r>
                      <a:endParaRPr lang="en-US" sz="1100" b="0" i="0" u="none" strike="noStrike">
                        <a:solidFill>
                          <a:srgbClr val="000000"/>
                        </a:solidFill>
                        <a:effectLst/>
                        <a:latin typeface="Calibri"/>
                      </a:endParaRPr>
                    </a:p>
                  </a:txBody>
                  <a:tcPr marL="6311" marR="6311" marT="6311" marB="0" anchor="b"/>
                </a:tc>
                <a:tc>
                  <a:txBody>
                    <a:bodyPr/>
                    <a:lstStyle/>
                    <a:p>
                      <a:pPr algn="r" fontAlgn="b"/>
                      <a:r>
                        <a:rPr lang="en-US" sz="1100" u="none" strike="noStrike">
                          <a:effectLst/>
                        </a:rPr>
                        <a:t>21.20%</a:t>
                      </a:r>
                      <a:endParaRPr lang="en-US" sz="1100" b="0" i="0" u="none" strike="noStrike">
                        <a:solidFill>
                          <a:srgbClr val="000000"/>
                        </a:solidFill>
                        <a:effectLst/>
                        <a:latin typeface="Calibri"/>
                      </a:endParaRPr>
                    </a:p>
                  </a:txBody>
                  <a:tcPr marL="6311" marR="6311" marT="6311" marB="0" anchor="b"/>
                </a:tc>
                <a:tc>
                  <a:txBody>
                    <a:bodyPr/>
                    <a:lstStyle/>
                    <a:p>
                      <a:pPr algn="r" fontAlgn="b"/>
                      <a:r>
                        <a:rPr lang="en-US" sz="1100" u="none" strike="noStrike">
                          <a:effectLst/>
                        </a:rPr>
                        <a:t>10.60%</a:t>
                      </a:r>
                      <a:endParaRPr lang="en-US" sz="1100" b="0" i="0" u="none" strike="noStrike">
                        <a:solidFill>
                          <a:srgbClr val="000000"/>
                        </a:solidFill>
                        <a:effectLst/>
                        <a:latin typeface="Calibri"/>
                      </a:endParaRPr>
                    </a:p>
                  </a:txBody>
                  <a:tcPr marL="6311" marR="6311" marT="6311" marB="0" anchor="b"/>
                </a:tc>
                <a:tc>
                  <a:txBody>
                    <a:bodyPr/>
                    <a:lstStyle/>
                    <a:p>
                      <a:pPr algn="r" fontAlgn="b"/>
                      <a:r>
                        <a:rPr lang="en-US" sz="1100" u="none" strike="noStrike">
                          <a:effectLst/>
                        </a:rPr>
                        <a:t>16.30%</a:t>
                      </a:r>
                      <a:endParaRPr lang="en-US" sz="1100" b="0" i="0" u="none" strike="noStrike">
                        <a:solidFill>
                          <a:srgbClr val="000000"/>
                        </a:solidFill>
                        <a:effectLst/>
                        <a:latin typeface="Calibri"/>
                      </a:endParaRPr>
                    </a:p>
                  </a:txBody>
                  <a:tcPr marL="6311" marR="6311" marT="6311" marB="0" anchor="b"/>
                </a:tc>
                <a:tc>
                  <a:txBody>
                    <a:bodyPr/>
                    <a:lstStyle/>
                    <a:p>
                      <a:pPr algn="r" fontAlgn="b"/>
                      <a:r>
                        <a:rPr lang="en-US" sz="1100" u="none" strike="noStrike" dirty="0">
                          <a:effectLst/>
                        </a:rPr>
                        <a:t>7.20%</a:t>
                      </a:r>
                      <a:endParaRPr lang="en-US" sz="1100" b="0" i="0" u="none" strike="noStrike" dirty="0">
                        <a:solidFill>
                          <a:srgbClr val="000000"/>
                        </a:solidFill>
                        <a:effectLst/>
                        <a:latin typeface="Calibri"/>
                      </a:endParaRPr>
                    </a:p>
                  </a:txBody>
                  <a:tcPr marL="6311" marR="6311" marT="6311" marB="0" anchor="b">
                    <a:solidFill>
                      <a:srgbClr val="FFFF00"/>
                    </a:solidFill>
                  </a:tcPr>
                </a:tc>
              </a:tr>
              <a:tr h="201974">
                <a:tc>
                  <a:txBody>
                    <a:bodyPr/>
                    <a:lstStyle/>
                    <a:p>
                      <a:pPr algn="l" fontAlgn="b"/>
                      <a:r>
                        <a:rPr lang="en-US" sz="1100" u="none" strike="noStrike">
                          <a:effectLst/>
                        </a:rPr>
                        <a:t>2013-14 Projected reserve level</a:t>
                      </a:r>
                      <a:endParaRPr lang="en-US" sz="1100" b="0" i="0" u="none" strike="noStrike">
                        <a:solidFill>
                          <a:srgbClr val="000000"/>
                        </a:solidFill>
                        <a:effectLst/>
                        <a:latin typeface="Calibri"/>
                      </a:endParaRPr>
                    </a:p>
                  </a:txBody>
                  <a:tcPr marL="6311" marR="6311" marT="6311" marB="0" anchor="b"/>
                </a:tc>
                <a:tc>
                  <a:txBody>
                    <a:bodyPr/>
                    <a:lstStyle/>
                    <a:p>
                      <a:pPr algn="r" fontAlgn="b"/>
                      <a:endParaRPr lang="en-US" sz="1100" b="0" i="0" u="none" strike="noStrike">
                        <a:solidFill>
                          <a:srgbClr val="000000"/>
                        </a:solidFill>
                        <a:effectLst/>
                        <a:latin typeface="Calibri"/>
                      </a:endParaRPr>
                    </a:p>
                  </a:txBody>
                  <a:tcPr marL="6311" marR="6311" marT="6311" marB="0" anchor="b"/>
                </a:tc>
                <a:tc>
                  <a:txBody>
                    <a:bodyPr/>
                    <a:lstStyle/>
                    <a:p>
                      <a:pPr algn="r" fontAlgn="b"/>
                      <a:endParaRPr lang="en-US" sz="1100" b="0" i="0" u="none" strike="noStrike">
                        <a:solidFill>
                          <a:srgbClr val="000000"/>
                        </a:solidFill>
                        <a:effectLst/>
                        <a:latin typeface="Calibri"/>
                      </a:endParaRPr>
                    </a:p>
                  </a:txBody>
                  <a:tcPr marL="6311" marR="6311" marT="6311" marB="0" anchor="b"/>
                </a:tc>
                <a:tc>
                  <a:txBody>
                    <a:bodyPr/>
                    <a:lstStyle/>
                    <a:p>
                      <a:pPr algn="r" fontAlgn="b"/>
                      <a:endParaRPr lang="en-US" sz="1100" b="0" i="0" u="none" strike="noStrike">
                        <a:solidFill>
                          <a:srgbClr val="000000"/>
                        </a:solidFill>
                        <a:effectLst/>
                        <a:latin typeface="Calibri"/>
                      </a:endParaRPr>
                    </a:p>
                  </a:txBody>
                  <a:tcPr marL="6311" marR="6311" marT="6311" marB="0" anchor="b"/>
                </a:tc>
                <a:tc>
                  <a:txBody>
                    <a:bodyPr/>
                    <a:lstStyle/>
                    <a:p>
                      <a:pPr algn="r" fontAlgn="b"/>
                      <a:endParaRPr lang="en-US" sz="1100" b="0" i="0" u="none" strike="noStrike">
                        <a:solidFill>
                          <a:srgbClr val="000000"/>
                        </a:solidFill>
                        <a:effectLst/>
                        <a:latin typeface="Calibri"/>
                      </a:endParaRPr>
                    </a:p>
                  </a:txBody>
                  <a:tcPr marL="6311" marR="6311" marT="6311" marB="0" anchor="b"/>
                </a:tc>
                <a:tc>
                  <a:txBody>
                    <a:bodyPr/>
                    <a:lstStyle/>
                    <a:p>
                      <a:pPr algn="r" fontAlgn="b"/>
                      <a:endParaRPr lang="en-US" sz="1100" b="0" i="0" u="none" strike="noStrike">
                        <a:solidFill>
                          <a:srgbClr val="000000"/>
                        </a:solidFill>
                        <a:effectLst/>
                        <a:latin typeface="Calibri"/>
                      </a:endParaRPr>
                    </a:p>
                  </a:txBody>
                  <a:tcPr marL="6311" marR="6311" marT="6311" marB="0" anchor="b"/>
                </a:tc>
                <a:tc>
                  <a:txBody>
                    <a:bodyPr/>
                    <a:lstStyle/>
                    <a:p>
                      <a:pPr algn="r" fontAlgn="b"/>
                      <a:endParaRPr lang="en-US" sz="1100" b="0" i="0" u="none" strike="noStrike">
                        <a:solidFill>
                          <a:srgbClr val="000000"/>
                        </a:solidFill>
                        <a:effectLst/>
                        <a:latin typeface="Calibri"/>
                      </a:endParaRPr>
                    </a:p>
                  </a:txBody>
                  <a:tcPr marL="6311" marR="6311" marT="6311" marB="0" anchor="b"/>
                </a:tc>
                <a:tc>
                  <a:txBody>
                    <a:bodyPr/>
                    <a:lstStyle/>
                    <a:p>
                      <a:pPr algn="r" fontAlgn="b"/>
                      <a:endParaRPr lang="en-US" sz="1100" b="0" i="0" u="none" strike="noStrike">
                        <a:solidFill>
                          <a:srgbClr val="000000"/>
                        </a:solidFill>
                        <a:effectLst/>
                        <a:latin typeface="Calibri"/>
                      </a:endParaRPr>
                    </a:p>
                  </a:txBody>
                  <a:tcPr marL="6311" marR="6311" marT="6311" marB="0" anchor="b"/>
                </a:tc>
                <a:tc>
                  <a:txBody>
                    <a:bodyPr/>
                    <a:lstStyle/>
                    <a:p>
                      <a:pPr algn="r" fontAlgn="b"/>
                      <a:r>
                        <a:rPr lang="en-US" sz="1100" u="none" strike="noStrike" dirty="0">
                          <a:effectLst/>
                        </a:rPr>
                        <a:t>6.40%</a:t>
                      </a:r>
                      <a:endParaRPr lang="en-US" sz="1100" b="0" i="0" u="none" strike="noStrike" dirty="0">
                        <a:solidFill>
                          <a:srgbClr val="000000"/>
                        </a:solidFill>
                        <a:effectLst/>
                        <a:latin typeface="Calibri"/>
                      </a:endParaRPr>
                    </a:p>
                  </a:txBody>
                  <a:tcPr marL="6311" marR="6311" marT="6311" marB="0" anchor="b">
                    <a:solidFill>
                      <a:srgbClr val="FFFF00"/>
                    </a:solidFill>
                  </a:tcPr>
                </a:tc>
              </a:tr>
            </a:tbl>
          </a:graphicData>
        </a:graphic>
      </p:graphicFrame>
    </p:spTree>
    <p:extLst>
      <p:ext uri="{BB962C8B-B14F-4D97-AF65-F5344CB8AC3E}">
        <p14:creationId xmlns:p14="http://schemas.microsoft.com/office/powerpoint/2010/main" val="38800416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for Future discussion</a:t>
            </a:r>
            <a:endParaRPr lang="en-US" dirty="0"/>
          </a:p>
        </p:txBody>
      </p:sp>
      <p:sp>
        <p:nvSpPr>
          <p:cNvPr id="3" name="Content Placeholder 2"/>
          <p:cNvSpPr>
            <a:spLocks noGrp="1"/>
          </p:cNvSpPr>
          <p:nvPr>
            <p:ph idx="1"/>
          </p:nvPr>
        </p:nvSpPr>
        <p:spPr/>
        <p:txBody>
          <a:bodyPr/>
          <a:lstStyle/>
          <a:p>
            <a:r>
              <a:rPr lang="en-US" dirty="0" smtClean="0"/>
              <a:t>AB 86</a:t>
            </a:r>
          </a:p>
          <a:p>
            <a:r>
              <a:rPr lang="en-US" dirty="0" smtClean="0"/>
              <a:t>Transfer Model Criteria</a:t>
            </a:r>
            <a:endParaRPr lang="en-US" dirty="0"/>
          </a:p>
        </p:txBody>
      </p:sp>
    </p:spTree>
    <p:extLst>
      <p:ext uri="{BB962C8B-B14F-4D97-AF65-F5344CB8AC3E}">
        <p14:creationId xmlns:p14="http://schemas.microsoft.com/office/powerpoint/2010/main" val="626713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609600"/>
            <a:ext cx="8229600" cy="1252728"/>
          </a:xfrm>
        </p:spPr>
        <p:txBody>
          <a:bodyPr>
            <a:normAutofit/>
          </a:bodyPr>
          <a:lstStyle/>
          <a:p>
            <a:r>
              <a:rPr lang="en-US" dirty="0" smtClean="0"/>
              <a:t>College on warning status</a:t>
            </a:r>
            <a:endParaRPr lang="en-US" dirty="0"/>
          </a:p>
        </p:txBody>
      </p:sp>
      <p:sp>
        <p:nvSpPr>
          <p:cNvPr id="2" name="Content Placeholder 1"/>
          <p:cNvSpPr>
            <a:spLocks noGrp="1"/>
          </p:cNvSpPr>
          <p:nvPr>
            <p:ph idx="1"/>
          </p:nvPr>
        </p:nvSpPr>
        <p:spPr>
          <a:xfrm>
            <a:off x="304800" y="2286000"/>
            <a:ext cx="8686800" cy="4114800"/>
          </a:xfrm>
        </p:spPr>
        <p:txBody>
          <a:bodyPr>
            <a:normAutofit fontScale="92500" lnSpcReduction="10000"/>
          </a:bodyPr>
          <a:lstStyle/>
          <a:p>
            <a:pPr marL="0" indent="0">
              <a:buNone/>
            </a:pPr>
            <a:r>
              <a:rPr lang="en-US" dirty="0" smtClean="0"/>
              <a:t>“In order to meet the Standard, the team recommends the College develop a financial strategy that will result in balanced budgets that have ongoing revenues to meet or exceed its ongoing expenditures without the use of reserves; maintain the minimum prudent reserve level; and address funding for its long term financial commitment and its retiree health benefit costs.”</a:t>
            </a:r>
          </a:p>
          <a:p>
            <a:pPr marL="0" indent="0">
              <a:buNone/>
            </a:pPr>
            <a:r>
              <a:rPr lang="en-US" i="1" dirty="0" smtClean="0"/>
              <a:t>ACCJC letter, July 3, 2013</a:t>
            </a:r>
            <a:endParaRPr lang="en-US" i="1" dirty="0"/>
          </a:p>
        </p:txBody>
      </p:sp>
    </p:spTree>
    <p:extLst>
      <p:ext uri="{BB962C8B-B14F-4D97-AF65-F5344CB8AC3E}">
        <p14:creationId xmlns:p14="http://schemas.microsoft.com/office/powerpoint/2010/main" val="650482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Accrediting Commission Financial Reviewer Panel Report</a:t>
            </a:r>
            <a:endParaRPr lang="en-US" dirty="0"/>
          </a:p>
        </p:txBody>
      </p:sp>
      <p:sp>
        <p:nvSpPr>
          <p:cNvPr id="2" name="Content Placeholder 1"/>
          <p:cNvSpPr>
            <a:spLocks noGrp="1"/>
          </p:cNvSpPr>
          <p:nvPr>
            <p:ph idx="1"/>
          </p:nvPr>
        </p:nvSpPr>
        <p:spPr>
          <a:xfrm>
            <a:off x="304800" y="1981200"/>
            <a:ext cx="8686800" cy="4098925"/>
          </a:xfrm>
        </p:spPr>
        <p:txBody>
          <a:bodyPr>
            <a:normAutofit fontScale="92500"/>
          </a:bodyPr>
          <a:lstStyle/>
          <a:p>
            <a:pPr marL="0" indent="0">
              <a:buNone/>
            </a:pPr>
            <a:r>
              <a:rPr lang="en-US" dirty="0" smtClean="0"/>
              <a:t>The College does not appear to be a going-concern and unless significant modifications occur the college will be insolvent.  The Commission should monitor this situation to determine actions taken to reduce the permanent fixed cost structure as described earlier.</a:t>
            </a:r>
          </a:p>
          <a:p>
            <a:pPr marL="0" indent="0">
              <a:buNone/>
            </a:pPr>
            <a:endParaRPr lang="en-US" dirty="0" smtClean="0"/>
          </a:p>
          <a:p>
            <a:pPr marL="0" indent="0">
              <a:buNone/>
            </a:pPr>
            <a:r>
              <a:rPr lang="en-US" i="1" dirty="0" smtClean="0"/>
              <a:t>ACCJC letter, February 7, 2014</a:t>
            </a:r>
            <a:endParaRPr lang="en-US" i="1" dirty="0"/>
          </a:p>
        </p:txBody>
      </p:sp>
    </p:spTree>
    <p:extLst>
      <p:ext uri="{BB962C8B-B14F-4D97-AF65-F5344CB8AC3E}">
        <p14:creationId xmlns:p14="http://schemas.microsoft.com/office/powerpoint/2010/main" val="3965225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FTES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94765617"/>
              </p:ext>
            </p:extLst>
          </p:nvPr>
        </p:nvGraphicFramePr>
        <p:xfrm>
          <a:off x="914400" y="1219200"/>
          <a:ext cx="7086605" cy="4624471"/>
        </p:xfrm>
        <a:graphic>
          <a:graphicData uri="http://schemas.openxmlformats.org/drawingml/2006/table">
            <a:tbl>
              <a:tblPr>
                <a:tableStyleId>{5C22544A-7EE6-4342-B048-85BDC9FD1C3A}</a:tableStyleId>
              </a:tblPr>
              <a:tblGrid>
                <a:gridCol w="1839637"/>
                <a:gridCol w="559890"/>
                <a:gridCol w="1039795"/>
                <a:gridCol w="1215761"/>
                <a:gridCol w="1215761"/>
                <a:gridCol w="1215761"/>
              </a:tblGrid>
              <a:tr h="242967">
                <a:tc>
                  <a:txBody>
                    <a:bodyPr/>
                    <a:lstStyle/>
                    <a:p>
                      <a:pPr algn="l" fontAlgn="b"/>
                      <a:endParaRPr lang="en-US" sz="1100" b="0" i="0" u="none" strike="noStrike" dirty="0">
                        <a:solidFill>
                          <a:srgbClr val="000000"/>
                        </a:solidFill>
                        <a:effectLst/>
                        <a:latin typeface="Calibri"/>
                      </a:endParaRPr>
                    </a:p>
                  </a:txBody>
                  <a:tcPr marL="6350" marR="6350" marT="6350" marB="0" anchor="b"/>
                </a:tc>
                <a:tc>
                  <a:txBody>
                    <a:bodyPr/>
                    <a:lstStyle/>
                    <a:p>
                      <a:pPr algn="l" fontAlgn="b"/>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b="1" u="none" strike="noStrike" dirty="0">
                          <a:effectLst/>
                        </a:rPr>
                        <a:t>FY 13-14</a:t>
                      </a:r>
                      <a:endParaRPr lang="en-US" sz="1100" b="1" i="0" u="none" strike="noStrike" dirty="0">
                        <a:solidFill>
                          <a:srgbClr val="000000"/>
                        </a:solidFill>
                        <a:effectLst/>
                        <a:latin typeface="Calibri"/>
                      </a:endParaRPr>
                    </a:p>
                  </a:txBody>
                  <a:tcPr marL="6350" marR="6350" marT="6350" marB="0" anchor="b"/>
                </a:tc>
                <a:tc>
                  <a:txBody>
                    <a:bodyPr/>
                    <a:lstStyle/>
                    <a:p>
                      <a:pPr algn="r" fontAlgn="b"/>
                      <a:r>
                        <a:rPr lang="en-US" sz="1100" b="1" u="none" strike="noStrike" dirty="0">
                          <a:effectLst/>
                        </a:rPr>
                        <a:t>FY 14-15</a:t>
                      </a:r>
                      <a:endParaRPr lang="en-US" sz="1100" b="1" i="0" u="none" strike="noStrike" dirty="0">
                        <a:solidFill>
                          <a:srgbClr val="000000"/>
                        </a:solidFill>
                        <a:effectLst/>
                        <a:latin typeface="Calibri"/>
                      </a:endParaRPr>
                    </a:p>
                  </a:txBody>
                  <a:tcPr marL="6350" marR="6350" marT="6350" marB="0" anchor="b"/>
                </a:tc>
                <a:tc>
                  <a:txBody>
                    <a:bodyPr/>
                    <a:lstStyle/>
                    <a:p>
                      <a:pPr algn="r" fontAlgn="b"/>
                      <a:r>
                        <a:rPr lang="en-US" sz="1100" b="1" u="none" strike="noStrike" dirty="0">
                          <a:effectLst/>
                        </a:rPr>
                        <a:t>FY 15-16</a:t>
                      </a:r>
                      <a:endParaRPr lang="en-US" sz="1100" b="1" i="0" u="none" strike="noStrike" dirty="0">
                        <a:solidFill>
                          <a:srgbClr val="000000"/>
                        </a:solidFill>
                        <a:effectLst/>
                        <a:latin typeface="Calibri"/>
                      </a:endParaRPr>
                    </a:p>
                  </a:txBody>
                  <a:tcPr marL="6350" marR="6350" marT="6350" marB="0" anchor="b"/>
                </a:tc>
                <a:tc>
                  <a:txBody>
                    <a:bodyPr/>
                    <a:lstStyle/>
                    <a:p>
                      <a:pPr algn="r" fontAlgn="b"/>
                      <a:r>
                        <a:rPr lang="en-US" sz="1100" b="1" u="none" strike="noStrike" dirty="0">
                          <a:effectLst/>
                        </a:rPr>
                        <a:t>FY 16-17</a:t>
                      </a:r>
                      <a:endParaRPr lang="en-US" sz="1100" b="1" i="0" u="none" strike="noStrike" dirty="0">
                        <a:solidFill>
                          <a:srgbClr val="000000"/>
                        </a:solidFill>
                        <a:effectLst/>
                        <a:latin typeface="Calibri"/>
                      </a:endParaRPr>
                    </a:p>
                  </a:txBody>
                  <a:tcPr marL="6350" marR="6350" marT="6350" marB="0" anchor="b"/>
                </a:tc>
              </a:tr>
              <a:tr h="242967">
                <a:tc>
                  <a:txBody>
                    <a:bodyPr/>
                    <a:lstStyle/>
                    <a:p>
                      <a:pPr algn="l" fontAlgn="b"/>
                      <a:r>
                        <a:rPr lang="en-US" sz="1100" u="none" strike="noStrike" dirty="0">
                          <a:effectLst/>
                        </a:rPr>
                        <a:t>FTES</a:t>
                      </a:r>
                      <a:endParaRPr lang="en-US" sz="1100" b="0" i="0" u="none" strike="noStrike" dirty="0">
                        <a:solidFill>
                          <a:srgbClr val="000000"/>
                        </a:solidFill>
                        <a:effectLst/>
                        <a:latin typeface="Calibri"/>
                      </a:endParaRPr>
                    </a:p>
                  </a:txBody>
                  <a:tcPr marL="6350" marR="6350" marT="6350" marB="0" anchor="b"/>
                </a:tc>
                <a:tc>
                  <a:txBody>
                    <a:bodyPr/>
                    <a:lstStyle/>
                    <a:p>
                      <a:pPr algn="l" fontAlgn="b"/>
                      <a:endParaRPr lang="en-US" sz="1100" b="0" i="0" u="none" strike="noStrike">
                        <a:solidFill>
                          <a:srgbClr val="000000"/>
                        </a:solidFill>
                        <a:effectLst/>
                        <a:latin typeface="Calibri"/>
                      </a:endParaRPr>
                    </a:p>
                  </a:txBody>
                  <a:tcPr marL="6350" marR="6350" marT="6350" marB="0" anchor="b"/>
                </a:tc>
                <a:tc>
                  <a:txBody>
                    <a:bodyPr/>
                    <a:lstStyle/>
                    <a:p>
                      <a:pPr algn="l" fontAlgn="b"/>
                      <a:endParaRPr lang="en-US" sz="1100" b="0" i="0" u="none" strike="noStrike">
                        <a:solidFill>
                          <a:srgbClr val="000000"/>
                        </a:solidFill>
                        <a:effectLst/>
                        <a:latin typeface="Calibri"/>
                      </a:endParaRPr>
                    </a:p>
                  </a:txBody>
                  <a:tcPr marL="6350" marR="6350" marT="6350" marB="0" anchor="b"/>
                </a:tc>
                <a:tc>
                  <a:txBody>
                    <a:bodyPr/>
                    <a:lstStyle/>
                    <a:p>
                      <a:pPr algn="l" fontAlgn="b"/>
                      <a:endParaRPr lang="en-US" sz="1100" b="0" i="0" u="none" strike="noStrike" dirty="0">
                        <a:solidFill>
                          <a:srgbClr val="000000"/>
                        </a:solidFill>
                        <a:effectLst/>
                        <a:latin typeface="Calibri"/>
                      </a:endParaRPr>
                    </a:p>
                  </a:txBody>
                  <a:tcPr marL="6350" marR="6350" marT="6350" marB="0" anchor="b"/>
                </a:tc>
                <a:tc>
                  <a:txBody>
                    <a:bodyPr/>
                    <a:lstStyle/>
                    <a:p>
                      <a:pPr algn="l" fontAlgn="b"/>
                      <a:endParaRPr lang="en-US" sz="1100" b="0" i="0" u="none" strike="noStrike">
                        <a:solidFill>
                          <a:srgbClr val="000000"/>
                        </a:solidFill>
                        <a:effectLst/>
                        <a:latin typeface="Calibri"/>
                      </a:endParaRPr>
                    </a:p>
                  </a:txBody>
                  <a:tcPr marL="6350" marR="6350" marT="6350" marB="0" anchor="b"/>
                </a:tc>
                <a:tc>
                  <a:txBody>
                    <a:bodyPr/>
                    <a:lstStyle/>
                    <a:p>
                      <a:pPr algn="l" fontAlgn="b"/>
                      <a:endParaRPr lang="en-US" sz="1100" b="0" i="0" u="none" strike="noStrike">
                        <a:solidFill>
                          <a:srgbClr val="000000"/>
                        </a:solidFill>
                        <a:effectLst/>
                        <a:latin typeface="Calibri"/>
                      </a:endParaRPr>
                    </a:p>
                  </a:txBody>
                  <a:tcPr marL="6350" marR="6350" marT="6350" marB="0" anchor="b"/>
                </a:tc>
              </a:tr>
              <a:tr h="242967">
                <a:tc>
                  <a:txBody>
                    <a:bodyPr/>
                    <a:lstStyle/>
                    <a:p>
                      <a:pPr algn="l" fontAlgn="b"/>
                      <a:endParaRPr lang="en-US" sz="1100" b="0" i="0" u="none" strike="noStrike">
                        <a:solidFill>
                          <a:srgbClr val="000000"/>
                        </a:solidFill>
                        <a:effectLst/>
                        <a:latin typeface="Calibri"/>
                      </a:endParaRPr>
                    </a:p>
                  </a:txBody>
                  <a:tcPr marL="6350" marR="6350" marT="6350" marB="0" anchor="b"/>
                </a:tc>
                <a:tc>
                  <a:txBody>
                    <a:bodyPr/>
                    <a:lstStyle/>
                    <a:p>
                      <a:pPr algn="ctr" fontAlgn="b"/>
                      <a:r>
                        <a:rPr lang="en-US" sz="1100" u="none" strike="noStrike">
                          <a:effectLst/>
                        </a:rPr>
                        <a:t>Base</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Projected</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Projected</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Projected</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Projected</a:t>
                      </a:r>
                      <a:endParaRPr lang="en-US" sz="1100" b="0" i="0" u="none" strike="noStrike">
                        <a:solidFill>
                          <a:srgbClr val="000000"/>
                        </a:solidFill>
                        <a:effectLst/>
                        <a:latin typeface="Calibri"/>
                      </a:endParaRPr>
                    </a:p>
                  </a:txBody>
                  <a:tcPr marL="6350" marR="6350" marT="6350" marB="0" anchor="b"/>
                </a:tc>
              </a:tr>
              <a:tr h="234868">
                <a:tc>
                  <a:txBody>
                    <a:bodyPr/>
                    <a:lstStyle/>
                    <a:p>
                      <a:pPr algn="l" fontAlgn="b"/>
                      <a:r>
                        <a:rPr lang="en-US" sz="1100" u="none" strike="noStrike">
                          <a:effectLst/>
                        </a:rPr>
                        <a:t>Credit FTES </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6,003</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6,582</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6,714</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6,781</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6,781</a:t>
                      </a:r>
                      <a:endParaRPr lang="en-US" sz="1100" b="0" i="0" u="none" strike="noStrike">
                        <a:solidFill>
                          <a:srgbClr val="000000"/>
                        </a:solidFill>
                        <a:effectLst/>
                        <a:latin typeface="Calibri"/>
                      </a:endParaRPr>
                    </a:p>
                  </a:txBody>
                  <a:tcPr marL="6350" marR="6350" marT="6350" marB="0" anchor="b"/>
                </a:tc>
              </a:tr>
              <a:tr h="242967">
                <a:tc>
                  <a:txBody>
                    <a:bodyPr/>
                    <a:lstStyle/>
                    <a:p>
                      <a:pPr algn="l" fontAlgn="b"/>
                      <a:r>
                        <a:rPr lang="en-US" sz="1100" u="none" strike="noStrike">
                          <a:effectLst/>
                        </a:rPr>
                        <a:t>Noncredit FTES</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40</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38</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38</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38</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38</a:t>
                      </a:r>
                      <a:endParaRPr lang="en-US" sz="1100" b="0" i="0" u="none" strike="noStrike">
                        <a:solidFill>
                          <a:srgbClr val="000000"/>
                        </a:solidFill>
                        <a:effectLst/>
                        <a:latin typeface="Calibri"/>
                      </a:endParaRPr>
                    </a:p>
                  </a:txBody>
                  <a:tcPr marL="6350" marR="6350" marT="6350" marB="0" anchor="b"/>
                </a:tc>
              </a:tr>
              <a:tr h="255115">
                <a:tc>
                  <a:txBody>
                    <a:bodyPr/>
                    <a:lstStyle/>
                    <a:p>
                      <a:pPr algn="l" fontAlgn="b"/>
                      <a:r>
                        <a:rPr lang="en-US" sz="1100" u="none" strike="noStrike">
                          <a:effectLst/>
                        </a:rPr>
                        <a:t>Noncredit - CDCP FTES</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10</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5</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5</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5</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5</a:t>
                      </a:r>
                      <a:endParaRPr lang="en-US" sz="1100" b="0" i="0" u="none" strike="noStrike">
                        <a:solidFill>
                          <a:srgbClr val="000000"/>
                        </a:solidFill>
                        <a:effectLst/>
                        <a:latin typeface="Calibri"/>
                      </a:endParaRPr>
                    </a:p>
                  </a:txBody>
                  <a:tcPr marL="6350" marR="6350" marT="6350" marB="0" anchor="b"/>
                </a:tc>
              </a:tr>
              <a:tr h="242967">
                <a:tc>
                  <a:txBody>
                    <a:bodyPr/>
                    <a:lstStyle/>
                    <a:p>
                      <a:pPr algn="l" fontAlgn="b"/>
                      <a:r>
                        <a:rPr lang="en-US" sz="1100" u="none" strike="noStrike">
                          <a:effectLst/>
                        </a:rPr>
                        <a:t>Total FTES</a:t>
                      </a:r>
                      <a:endParaRPr lang="en-US" sz="1100" b="0" i="0" u="none" strike="noStrike">
                        <a:solidFill>
                          <a:srgbClr val="000000"/>
                        </a:solidFill>
                        <a:effectLst/>
                        <a:latin typeface="Calibri"/>
                      </a:endParaRPr>
                    </a:p>
                  </a:txBody>
                  <a:tcPr marL="6350" marR="6350" marT="6350" marB="0" anchor="b"/>
                </a:tc>
                <a:tc>
                  <a:txBody>
                    <a:bodyPr/>
                    <a:lstStyle/>
                    <a:p>
                      <a:pPr algn="l" fontAlgn="b"/>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6,625</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6,757</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6,824</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6,824</a:t>
                      </a:r>
                      <a:endParaRPr lang="en-US" sz="1100" b="0" i="0" u="none" strike="noStrike">
                        <a:solidFill>
                          <a:srgbClr val="000000"/>
                        </a:solidFill>
                        <a:effectLst/>
                        <a:latin typeface="Calibri"/>
                      </a:endParaRPr>
                    </a:p>
                  </a:txBody>
                  <a:tcPr marL="6350" marR="6350" marT="6350" marB="0" anchor="b"/>
                </a:tc>
              </a:tr>
              <a:tr h="242967">
                <a:tc>
                  <a:txBody>
                    <a:bodyPr/>
                    <a:lstStyle/>
                    <a:p>
                      <a:pPr algn="l" fontAlgn="b"/>
                      <a:r>
                        <a:rPr lang="en-US" sz="1100" u="none" strike="noStrike">
                          <a:effectLst/>
                        </a:rPr>
                        <a:t>Growth</a:t>
                      </a:r>
                      <a:endParaRPr lang="en-US" sz="1100" b="0" i="0" u="none" strike="noStrike">
                        <a:solidFill>
                          <a:srgbClr val="000000"/>
                        </a:solidFill>
                        <a:effectLst/>
                        <a:latin typeface="Calibri"/>
                      </a:endParaRPr>
                    </a:p>
                  </a:txBody>
                  <a:tcPr marL="6350" marR="6350" marT="6350" marB="0" anchor="b"/>
                </a:tc>
                <a:tc>
                  <a:txBody>
                    <a:bodyPr/>
                    <a:lstStyle/>
                    <a:p>
                      <a:pPr algn="l" fontAlgn="b"/>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1.00%</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2.00%</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1.00%</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0.00%</a:t>
                      </a:r>
                      <a:endParaRPr lang="en-US" sz="1100" b="0" i="0" u="none" strike="noStrike">
                        <a:solidFill>
                          <a:srgbClr val="000000"/>
                        </a:solidFill>
                        <a:effectLst/>
                        <a:latin typeface="Calibri"/>
                      </a:endParaRPr>
                    </a:p>
                  </a:txBody>
                  <a:tcPr marL="6350" marR="6350" marT="6350" marB="0" anchor="b"/>
                </a:tc>
              </a:tr>
              <a:tr h="242967">
                <a:tc>
                  <a:txBody>
                    <a:bodyPr/>
                    <a:lstStyle/>
                    <a:p>
                      <a:pPr algn="l" fontAlgn="b"/>
                      <a:r>
                        <a:rPr lang="en-US" sz="1100" u="none" strike="noStrike">
                          <a:effectLst/>
                        </a:rPr>
                        <a:t>COLA</a:t>
                      </a:r>
                      <a:endParaRPr lang="en-US" sz="1100" b="0" i="0" u="none" strike="noStrike">
                        <a:solidFill>
                          <a:srgbClr val="000000"/>
                        </a:solidFill>
                        <a:effectLst/>
                        <a:latin typeface="Calibri"/>
                      </a:endParaRPr>
                    </a:p>
                  </a:txBody>
                  <a:tcPr marL="6350" marR="6350" marT="6350" marB="0" anchor="b"/>
                </a:tc>
                <a:tc>
                  <a:txBody>
                    <a:bodyPr/>
                    <a:lstStyle/>
                    <a:p>
                      <a:pPr algn="l" fontAlgn="b"/>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1.57%</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1.57%</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1.57%</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1.57%</a:t>
                      </a:r>
                      <a:endParaRPr lang="en-US" sz="1100" b="0" i="0" u="none" strike="noStrike">
                        <a:solidFill>
                          <a:srgbClr val="000000"/>
                        </a:solidFill>
                        <a:effectLst/>
                        <a:latin typeface="Calibri"/>
                      </a:endParaRPr>
                    </a:p>
                  </a:txBody>
                  <a:tcPr marL="6350" marR="6350" marT="6350" marB="0" anchor="b"/>
                </a:tc>
              </a:tr>
              <a:tr h="234868">
                <a:tc>
                  <a:txBody>
                    <a:bodyPr/>
                    <a:lstStyle/>
                    <a:p>
                      <a:pPr algn="l" fontAlgn="b"/>
                      <a:endParaRPr lang="en-US" sz="1100" b="0" i="0" u="none" strike="noStrike">
                        <a:solidFill>
                          <a:srgbClr val="000000"/>
                        </a:solidFill>
                        <a:effectLst/>
                        <a:latin typeface="Calibri"/>
                      </a:endParaRPr>
                    </a:p>
                  </a:txBody>
                  <a:tcPr marL="6350" marR="6350" marT="6350" marB="0" anchor="b"/>
                </a:tc>
                <a:tc>
                  <a:txBody>
                    <a:bodyPr/>
                    <a:lstStyle/>
                    <a:p>
                      <a:pPr algn="l" fontAlgn="b"/>
                      <a:endParaRPr lang="en-US" sz="1100" b="0" i="0" u="none" strike="noStrike">
                        <a:solidFill>
                          <a:srgbClr val="000000"/>
                        </a:solidFill>
                        <a:effectLst/>
                        <a:latin typeface="Calibri"/>
                      </a:endParaRPr>
                    </a:p>
                  </a:txBody>
                  <a:tcPr marL="6350" marR="6350" marT="6350" marB="0" anchor="b"/>
                </a:tc>
                <a:tc>
                  <a:txBody>
                    <a:bodyPr/>
                    <a:lstStyle/>
                    <a:p>
                      <a:pPr algn="l" fontAlgn="b"/>
                      <a:endParaRPr lang="en-US" sz="1100" b="0" i="0" u="none" strike="noStrike">
                        <a:solidFill>
                          <a:srgbClr val="000000"/>
                        </a:solidFill>
                        <a:effectLst/>
                        <a:latin typeface="Calibri"/>
                      </a:endParaRPr>
                    </a:p>
                  </a:txBody>
                  <a:tcPr marL="6350" marR="6350" marT="6350" marB="0" anchor="b"/>
                </a:tc>
                <a:tc>
                  <a:txBody>
                    <a:bodyPr/>
                    <a:lstStyle/>
                    <a:p>
                      <a:pPr algn="l" fontAlgn="b"/>
                      <a:endParaRPr lang="en-US" sz="1100" b="0" i="0" u="none" strike="noStrike">
                        <a:solidFill>
                          <a:srgbClr val="000000"/>
                        </a:solidFill>
                        <a:effectLst/>
                        <a:latin typeface="Calibri"/>
                      </a:endParaRPr>
                    </a:p>
                  </a:txBody>
                  <a:tcPr marL="6350" marR="6350" marT="6350" marB="0" anchor="b"/>
                </a:tc>
                <a:tc>
                  <a:txBody>
                    <a:bodyPr/>
                    <a:lstStyle/>
                    <a:p>
                      <a:pPr algn="l" fontAlgn="b"/>
                      <a:endParaRPr lang="en-US" sz="1100" b="0" i="0" u="none" strike="noStrike">
                        <a:solidFill>
                          <a:srgbClr val="000000"/>
                        </a:solidFill>
                        <a:effectLst/>
                        <a:latin typeface="Calibri"/>
                      </a:endParaRPr>
                    </a:p>
                  </a:txBody>
                  <a:tcPr marL="6350" marR="6350" marT="6350" marB="0" anchor="b"/>
                </a:tc>
                <a:tc>
                  <a:txBody>
                    <a:bodyPr/>
                    <a:lstStyle/>
                    <a:p>
                      <a:pPr algn="l" fontAlgn="b"/>
                      <a:endParaRPr lang="en-US" sz="1100" b="0" i="0" u="none" strike="noStrike">
                        <a:solidFill>
                          <a:srgbClr val="000000"/>
                        </a:solidFill>
                        <a:effectLst/>
                        <a:latin typeface="Calibri"/>
                      </a:endParaRPr>
                    </a:p>
                  </a:txBody>
                  <a:tcPr marL="6350" marR="6350" marT="6350" marB="0" anchor="b"/>
                </a:tc>
              </a:tr>
              <a:tr h="255115">
                <a:tc>
                  <a:txBody>
                    <a:bodyPr/>
                    <a:lstStyle/>
                    <a:p>
                      <a:pPr algn="l" fontAlgn="b"/>
                      <a:r>
                        <a:rPr lang="en-US" sz="1100" b="1" i="0" u="none" strike="noStrike" dirty="0" smtClean="0">
                          <a:solidFill>
                            <a:srgbClr val="000000"/>
                          </a:solidFill>
                          <a:effectLst/>
                          <a:latin typeface="Calibri"/>
                        </a:rPr>
                        <a:t>FTES Rates</a:t>
                      </a:r>
                      <a:endParaRPr lang="en-US" sz="1100" b="1" i="0" u="none" strike="noStrike" dirty="0">
                        <a:solidFill>
                          <a:srgbClr val="000000"/>
                        </a:solidFill>
                        <a:effectLst/>
                        <a:latin typeface="Calibri"/>
                      </a:endParaRPr>
                    </a:p>
                  </a:txBody>
                  <a:tcPr marL="6350" marR="6350" marT="6350" marB="0" anchor="b"/>
                </a:tc>
                <a:tc>
                  <a:txBody>
                    <a:bodyPr/>
                    <a:lstStyle/>
                    <a:p>
                      <a:pPr algn="ctr" fontAlgn="b"/>
                      <a:r>
                        <a:rPr lang="en-US" sz="1100" u="none" strike="noStrike">
                          <a:effectLst/>
                        </a:rPr>
                        <a:t>Base</a:t>
                      </a:r>
                      <a:endParaRPr lang="en-US" sz="1100" b="0" i="0" u="none" strike="noStrike">
                        <a:solidFill>
                          <a:srgbClr val="000000"/>
                        </a:solidFill>
                        <a:effectLst/>
                        <a:latin typeface="Calibri"/>
                      </a:endParaRPr>
                    </a:p>
                  </a:txBody>
                  <a:tcPr marL="6350" marR="6350" marT="6350" marB="0" anchor="b"/>
                </a:tc>
                <a:tc>
                  <a:txBody>
                    <a:bodyPr/>
                    <a:lstStyle/>
                    <a:p>
                      <a:pPr algn="l" fontAlgn="b"/>
                      <a:endParaRPr lang="en-US" sz="1100" b="0" i="0" u="none" strike="noStrike">
                        <a:solidFill>
                          <a:srgbClr val="000000"/>
                        </a:solidFill>
                        <a:effectLst/>
                        <a:latin typeface="Calibri"/>
                      </a:endParaRPr>
                    </a:p>
                  </a:txBody>
                  <a:tcPr marL="6350" marR="6350" marT="6350" marB="0" anchor="b"/>
                </a:tc>
                <a:tc>
                  <a:txBody>
                    <a:bodyPr/>
                    <a:lstStyle/>
                    <a:p>
                      <a:pPr algn="l" fontAlgn="b"/>
                      <a:endParaRPr lang="en-US" sz="1100" b="0" i="0" u="none" strike="noStrike" dirty="0">
                        <a:solidFill>
                          <a:srgbClr val="000000"/>
                        </a:solidFill>
                        <a:effectLst/>
                        <a:latin typeface="Calibri"/>
                      </a:endParaRPr>
                    </a:p>
                  </a:txBody>
                  <a:tcPr marL="6350" marR="6350" marT="6350" marB="0" anchor="b"/>
                </a:tc>
                <a:tc>
                  <a:txBody>
                    <a:bodyPr/>
                    <a:lstStyle/>
                    <a:p>
                      <a:pPr algn="l" fontAlgn="b"/>
                      <a:endParaRPr lang="en-US" sz="1100" b="0" i="0" u="none" strike="noStrike">
                        <a:solidFill>
                          <a:srgbClr val="000000"/>
                        </a:solidFill>
                        <a:effectLst/>
                        <a:latin typeface="Calibri"/>
                      </a:endParaRPr>
                    </a:p>
                  </a:txBody>
                  <a:tcPr marL="6350" marR="6350" marT="6350" marB="0" anchor="b"/>
                </a:tc>
                <a:tc>
                  <a:txBody>
                    <a:bodyPr/>
                    <a:lstStyle/>
                    <a:p>
                      <a:pPr algn="l" fontAlgn="b"/>
                      <a:endParaRPr lang="en-US" sz="1100" b="0" i="0" u="none" strike="noStrike">
                        <a:solidFill>
                          <a:srgbClr val="000000"/>
                        </a:solidFill>
                        <a:effectLst/>
                        <a:latin typeface="Calibri"/>
                      </a:endParaRPr>
                    </a:p>
                  </a:txBody>
                  <a:tcPr marL="6350" marR="6350" marT="6350" marB="0" anchor="b"/>
                </a:tc>
              </a:tr>
              <a:tr h="242967">
                <a:tc>
                  <a:txBody>
                    <a:bodyPr/>
                    <a:lstStyle/>
                    <a:p>
                      <a:pPr algn="l" fontAlgn="b"/>
                      <a:r>
                        <a:rPr lang="en-US" sz="1100" u="none" strike="noStrike">
                          <a:effectLst/>
                        </a:rPr>
                        <a:t>Credit FTES</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$4,565</a:t>
                      </a:r>
                      <a:endParaRPr lang="en-US" sz="1100" b="0" i="0" u="none" strike="noStrike">
                        <a:solidFill>
                          <a:srgbClr val="000000"/>
                        </a:solidFill>
                        <a:effectLst/>
                        <a:latin typeface="Calibri"/>
                      </a:endParaRPr>
                    </a:p>
                  </a:txBody>
                  <a:tcPr marL="6350" marR="6350" marT="6350" marB="0" anchor="b"/>
                </a:tc>
                <a:tc>
                  <a:txBody>
                    <a:bodyPr/>
                    <a:lstStyle/>
                    <a:p>
                      <a:pPr algn="l" fontAlgn="b"/>
                      <a:endParaRPr lang="en-US" sz="1100" b="0" i="0" u="none" strike="noStrike">
                        <a:solidFill>
                          <a:srgbClr val="000000"/>
                        </a:solidFill>
                        <a:effectLst/>
                        <a:latin typeface="Calibri"/>
                      </a:endParaRPr>
                    </a:p>
                  </a:txBody>
                  <a:tcPr marL="6350" marR="6350" marT="6350" marB="0" anchor="b"/>
                </a:tc>
                <a:tc>
                  <a:txBody>
                    <a:bodyPr/>
                    <a:lstStyle/>
                    <a:p>
                      <a:pPr algn="l" fontAlgn="b"/>
                      <a:endParaRPr lang="en-US" sz="1100" b="0" i="0" u="none" strike="noStrike">
                        <a:solidFill>
                          <a:srgbClr val="000000"/>
                        </a:solidFill>
                        <a:effectLst/>
                        <a:latin typeface="Calibri"/>
                      </a:endParaRPr>
                    </a:p>
                  </a:txBody>
                  <a:tcPr marL="6350" marR="6350" marT="6350" marB="0" anchor="b"/>
                </a:tc>
                <a:tc>
                  <a:txBody>
                    <a:bodyPr/>
                    <a:lstStyle/>
                    <a:p>
                      <a:pPr algn="l" fontAlgn="b"/>
                      <a:endParaRPr lang="en-US" sz="1100" b="0" i="0" u="none" strike="noStrike">
                        <a:solidFill>
                          <a:srgbClr val="000000"/>
                        </a:solidFill>
                        <a:effectLst/>
                        <a:latin typeface="Calibri"/>
                      </a:endParaRPr>
                    </a:p>
                  </a:txBody>
                  <a:tcPr marL="6350" marR="6350" marT="6350" marB="0" anchor="b"/>
                </a:tc>
                <a:tc>
                  <a:txBody>
                    <a:bodyPr/>
                    <a:lstStyle/>
                    <a:p>
                      <a:pPr algn="l" fontAlgn="b"/>
                      <a:endParaRPr lang="en-US" sz="1100" b="0" i="0" u="none" strike="noStrike">
                        <a:solidFill>
                          <a:srgbClr val="000000"/>
                        </a:solidFill>
                        <a:effectLst/>
                        <a:latin typeface="Calibri"/>
                      </a:endParaRPr>
                    </a:p>
                  </a:txBody>
                  <a:tcPr marL="6350" marR="6350" marT="6350" marB="0" anchor="b"/>
                </a:tc>
              </a:tr>
              <a:tr h="242967">
                <a:tc>
                  <a:txBody>
                    <a:bodyPr/>
                    <a:lstStyle/>
                    <a:p>
                      <a:pPr algn="l" fontAlgn="b"/>
                      <a:r>
                        <a:rPr lang="en-US" sz="1100" u="none" strike="noStrike">
                          <a:effectLst/>
                        </a:rPr>
                        <a:t>Noncredit FTES</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$2,788</a:t>
                      </a:r>
                      <a:endParaRPr lang="en-US" sz="1100" b="0" i="0" u="none" strike="noStrike">
                        <a:solidFill>
                          <a:srgbClr val="000000"/>
                        </a:solidFill>
                        <a:effectLst/>
                        <a:latin typeface="Calibri"/>
                      </a:endParaRPr>
                    </a:p>
                  </a:txBody>
                  <a:tcPr marL="6350" marR="6350" marT="6350" marB="0" anchor="b"/>
                </a:tc>
                <a:tc>
                  <a:txBody>
                    <a:bodyPr/>
                    <a:lstStyle/>
                    <a:p>
                      <a:pPr algn="l" fontAlgn="b"/>
                      <a:endParaRPr lang="en-US" sz="1100" b="0" i="0" u="none" strike="noStrike">
                        <a:solidFill>
                          <a:srgbClr val="000000"/>
                        </a:solidFill>
                        <a:effectLst/>
                        <a:latin typeface="Calibri"/>
                      </a:endParaRPr>
                    </a:p>
                  </a:txBody>
                  <a:tcPr marL="6350" marR="6350" marT="6350" marB="0" anchor="b"/>
                </a:tc>
                <a:tc>
                  <a:txBody>
                    <a:bodyPr/>
                    <a:lstStyle/>
                    <a:p>
                      <a:pPr algn="l" fontAlgn="b"/>
                      <a:endParaRPr lang="en-US" sz="1100" b="0" i="0" u="none" strike="noStrike">
                        <a:solidFill>
                          <a:srgbClr val="000000"/>
                        </a:solidFill>
                        <a:effectLst/>
                        <a:latin typeface="Calibri"/>
                      </a:endParaRPr>
                    </a:p>
                  </a:txBody>
                  <a:tcPr marL="6350" marR="6350" marT="6350" marB="0" anchor="b"/>
                </a:tc>
                <a:tc>
                  <a:txBody>
                    <a:bodyPr/>
                    <a:lstStyle/>
                    <a:p>
                      <a:pPr algn="l" fontAlgn="b"/>
                      <a:endParaRPr lang="en-US" sz="1100" b="0" i="0" u="none" strike="noStrike">
                        <a:solidFill>
                          <a:srgbClr val="000000"/>
                        </a:solidFill>
                        <a:effectLst/>
                        <a:latin typeface="Calibri"/>
                      </a:endParaRPr>
                    </a:p>
                  </a:txBody>
                  <a:tcPr marL="6350" marR="6350" marT="6350" marB="0" anchor="b"/>
                </a:tc>
                <a:tc>
                  <a:txBody>
                    <a:bodyPr/>
                    <a:lstStyle/>
                    <a:p>
                      <a:pPr algn="l" fontAlgn="b"/>
                      <a:endParaRPr lang="en-US" sz="1100" b="0" i="0" u="none" strike="noStrike">
                        <a:solidFill>
                          <a:srgbClr val="000000"/>
                        </a:solidFill>
                        <a:effectLst/>
                        <a:latin typeface="Calibri"/>
                      </a:endParaRPr>
                    </a:p>
                  </a:txBody>
                  <a:tcPr marL="6350" marR="6350" marT="6350" marB="0" anchor="b"/>
                </a:tc>
              </a:tr>
              <a:tr h="242967">
                <a:tc>
                  <a:txBody>
                    <a:bodyPr/>
                    <a:lstStyle/>
                    <a:p>
                      <a:pPr algn="l" fontAlgn="b"/>
                      <a:r>
                        <a:rPr lang="en-US" sz="1100" u="none" strike="noStrike">
                          <a:effectLst/>
                        </a:rPr>
                        <a:t>Noncredit - CDCP FTES</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$3,283</a:t>
                      </a:r>
                      <a:endParaRPr lang="en-US" sz="1100" b="0" i="0" u="none" strike="noStrike">
                        <a:solidFill>
                          <a:srgbClr val="000000"/>
                        </a:solidFill>
                        <a:effectLst/>
                        <a:latin typeface="Calibri"/>
                      </a:endParaRPr>
                    </a:p>
                  </a:txBody>
                  <a:tcPr marL="6350" marR="6350" marT="6350" marB="0" anchor="b"/>
                </a:tc>
                <a:tc>
                  <a:txBody>
                    <a:bodyPr/>
                    <a:lstStyle/>
                    <a:p>
                      <a:pPr algn="l" fontAlgn="b"/>
                      <a:endParaRPr lang="en-US" sz="1100" b="0" i="0" u="none" strike="noStrike" dirty="0">
                        <a:solidFill>
                          <a:srgbClr val="000000"/>
                        </a:solidFill>
                        <a:effectLst/>
                        <a:latin typeface="Calibri"/>
                      </a:endParaRPr>
                    </a:p>
                  </a:txBody>
                  <a:tcPr marL="6350" marR="6350" marT="6350" marB="0" anchor="b"/>
                </a:tc>
                <a:tc>
                  <a:txBody>
                    <a:bodyPr/>
                    <a:lstStyle/>
                    <a:p>
                      <a:pPr algn="l" fontAlgn="b"/>
                      <a:endParaRPr lang="en-US" sz="1100" b="0" i="0" u="none" strike="noStrike">
                        <a:solidFill>
                          <a:srgbClr val="000000"/>
                        </a:solidFill>
                        <a:effectLst/>
                        <a:latin typeface="Calibri"/>
                      </a:endParaRPr>
                    </a:p>
                  </a:txBody>
                  <a:tcPr marL="6350" marR="6350" marT="6350" marB="0" anchor="b"/>
                </a:tc>
                <a:tc>
                  <a:txBody>
                    <a:bodyPr/>
                    <a:lstStyle/>
                    <a:p>
                      <a:pPr algn="l" fontAlgn="b"/>
                      <a:endParaRPr lang="en-US" sz="1100" b="0" i="0" u="none" strike="noStrike">
                        <a:solidFill>
                          <a:srgbClr val="000000"/>
                        </a:solidFill>
                        <a:effectLst/>
                        <a:latin typeface="Calibri"/>
                      </a:endParaRPr>
                    </a:p>
                  </a:txBody>
                  <a:tcPr marL="6350" marR="6350" marT="6350" marB="0" anchor="b"/>
                </a:tc>
                <a:tc>
                  <a:txBody>
                    <a:bodyPr/>
                    <a:lstStyle/>
                    <a:p>
                      <a:pPr algn="l" fontAlgn="b"/>
                      <a:endParaRPr lang="en-US" sz="1100" b="0" i="0" u="none" strike="noStrike" dirty="0">
                        <a:solidFill>
                          <a:srgbClr val="000000"/>
                        </a:solidFill>
                        <a:effectLst/>
                        <a:latin typeface="Calibri"/>
                      </a:endParaRPr>
                    </a:p>
                  </a:txBody>
                  <a:tcPr marL="6350" marR="6350" marT="6350" marB="0" anchor="b"/>
                </a:tc>
              </a:tr>
              <a:tr h="242967">
                <a:tc>
                  <a:txBody>
                    <a:bodyPr/>
                    <a:lstStyle/>
                    <a:p>
                      <a:pPr algn="l" fontAlgn="b"/>
                      <a:endParaRPr lang="en-US" sz="1100" b="1" i="0" u="none" strike="noStrike" dirty="0">
                        <a:solidFill>
                          <a:srgbClr val="000000"/>
                        </a:solidFill>
                        <a:effectLst/>
                        <a:latin typeface="Calibri"/>
                      </a:endParaRPr>
                    </a:p>
                  </a:txBody>
                  <a:tcPr marL="6350" marR="6350" marT="6350" marB="0" anchor="b"/>
                </a:tc>
                <a:tc>
                  <a:txBody>
                    <a:bodyPr/>
                    <a:lstStyle/>
                    <a:p>
                      <a:pPr algn="r" fontAlgn="b"/>
                      <a:endParaRPr lang="en-US" sz="1100" b="0" i="0" u="none" strike="noStrike">
                        <a:solidFill>
                          <a:srgbClr val="000000"/>
                        </a:solidFill>
                        <a:effectLst/>
                        <a:latin typeface="Calibri"/>
                      </a:endParaRPr>
                    </a:p>
                  </a:txBody>
                  <a:tcPr marL="6350" marR="6350" marT="6350" marB="0" anchor="b"/>
                </a:tc>
                <a:tc>
                  <a:txBody>
                    <a:bodyPr/>
                    <a:lstStyle/>
                    <a:p>
                      <a:pPr algn="r" fontAlgn="b"/>
                      <a:endParaRPr lang="en-US" sz="1100" b="1" i="0" u="none" strike="noStrike" dirty="0">
                        <a:solidFill>
                          <a:srgbClr val="000000"/>
                        </a:solidFill>
                        <a:effectLst/>
                        <a:latin typeface="Calibri"/>
                      </a:endParaRPr>
                    </a:p>
                  </a:txBody>
                  <a:tcPr marL="6350" marR="6350" marT="6350" marB="0" anchor="b"/>
                </a:tc>
                <a:tc>
                  <a:txBody>
                    <a:bodyPr/>
                    <a:lstStyle/>
                    <a:p>
                      <a:pPr algn="r" fontAlgn="b"/>
                      <a:endParaRPr lang="en-US" sz="1100" b="1" i="0" u="none" strike="noStrike" dirty="0">
                        <a:solidFill>
                          <a:srgbClr val="000000"/>
                        </a:solidFill>
                        <a:effectLst/>
                        <a:latin typeface="Calibri"/>
                      </a:endParaRPr>
                    </a:p>
                  </a:txBody>
                  <a:tcPr marL="6350" marR="6350" marT="6350" marB="0" anchor="b"/>
                </a:tc>
                <a:tc>
                  <a:txBody>
                    <a:bodyPr/>
                    <a:lstStyle/>
                    <a:p>
                      <a:pPr algn="r" fontAlgn="b"/>
                      <a:endParaRPr lang="en-US" sz="1100" b="1" i="0" u="none" strike="noStrike" dirty="0">
                        <a:solidFill>
                          <a:srgbClr val="000000"/>
                        </a:solidFill>
                        <a:effectLst/>
                        <a:latin typeface="Calibri"/>
                      </a:endParaRPr>
                    </a:p>
                  </a:txBody>
                  <a:tcPr marL="6350" marR="6350" marT="6350" marB="0" anchor="b"/>
                </a:tc>
                <a:tc>
                  <a:txBody>
                    <a:bodyPr/>
                    <a:lstStyle/>
                    <a:p>
                      <a:pPr algn="r" fontAlgn="b"/>
                      <a:endParaRPr lang="en-US" sz="1100" b="1" i="0" u="none" strike="noStrike" dirty="0">
                        <a:solidFill>
                          <a:srgbClr val="000000"/>
                        </a:solidFill>
                        <a:effectLst/>
                        <a:latin typeface="Calibri"/>
                      </a:endParaRPr>
                    </a:p>
                  </a:txBody>
                  <a:tcPr marL="6350" marR="6350" marT="6350" marB="0" anchor="b"/>
                </a:tc>
              </a:tr>
              <a:tr h="242967">
                <a:tc>
                  <a:txBody>
                    <a:bodyPr/>
                    <a:lstStyle/>
                    <a:p>
                      <a:pPr algn="l" fontAlgn="b"/>
                      <a:r>
                        <a:rPr lang="en-US" sz="1100" b="1" i="0" u="none" strike="noStrike" dirty="0" smtClean="0">
                          <a:solidFill>
                            <a:srgbClr val="000000"/>
                          </a:solidFill>
                          <a:effectLst/>
                          <a:latin typeface="Calibri"/>
                        </a:rPr>
                        <a:t>Total Computational Revenue</a:t>
                      </a:r>
                      <a:endParaRPr lang="en-US" sz="1100" b="1" i="0" u="none" strike="noStrike" dirty="0">
                        <a:solidFill>
                          <a:srgbClr val="000000"/>
                        </a:solidFill>
                        <a:effectLst/>
                        <a:latin typeface="Calibri"/>
                      </a:endParaRPr>
                    </a:p>
                  </a:txBody>
                  <a:tcPr marL="6350" marR="6350" marT="6350" marB="0" anchor="b"/>
                </a:tc>
                <a:tc>
                  <a:txBody>
                    <a:bodyPr/>
                    <a:lstStyle/>
                    <a:p>
                      <a:pPr algn="r" fontAlgn="b"/>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b="1" u="none" strike="noStrike" dirty="0">
                          <a:effectLst/>
                        </a:rPr>
                        <a:t>34,013,827</a:t>
                      </a:r>
                      <a:endParaRPr lang="en-US" sz="1100" b="1" i="0" u="none" strike="noStrike" dirty="0">
                        <a:solidFill>
                          <a:srgbClr val="000000"/>
                        </a:solidFill>
                        <a:effectLst/>
                        <a:latin typeface="Calibri"/>
                      </a:endParaRPr>
                    </a:p>
                  </a:txBody>
                  <a:tcPr marL="6350" marR="6350" marT="6350" marB="0" anchor="b"/>
                </a:tc>
                <a:tc>
                  <a:txBody>
                    <a:bodyPr/>
                    <a:lstStyle/>
                    <a:p>
                      <a:pPr algn="r" fontAlgn="b"/>
                      <a:r>
                        <a:rPr lang="en-US" sz="1100" b="1" u="none" strike="noStrike" dirty="0">
                          <a:effectLst/>
                        </a:rPr>
                        <a:t>35,117,916</a:t>
                      </a:r>
                      <a:endParaRPr lang="en-US" sz="1100" b="1" i="0" u="none" strike="noStrike" dirty="0">
                        <a:solidFill>
                          <a:srgbClr val="000000"/>
                        </a:solidFill>
                        <a:effectLst/>
                        <a:latin typeface="Calibri"/>
                      </a:endParaRPr>
                    </a:p>
                  </a:txBody>
                  <a:tcPr marL="6350" marR="6350" marT="6350" marB="0" anchor="b"/>
                </a:tc>
                <a:tc>
                  <a:txBody>
                    <a:bodyPr/>
                    <a:lstStyle/>
                    <a:p>
                      <a:pPr algn="r" fontAlgn="b"/>
                      <a:r>
                        <a:rPr lang="en-US" sz="1100" b="1" u="none" strike="noStrike" dirty="0">
                          <a:effectLst/>
                        </a:rPr>
                        <a:t>35,493,138</a:t>
                      </a:r>
                      <a:endParaRPr lang="en-US" sz="1100" b="1" i="0" u="none" strike="noStrike" dirty="0">
                        <a:solidFill>
                          <a:srgbClr val="000000"/>
                        </a:solidFill>
                        <a:effectLst/>
                        <a:latin typeface="Calibri"/>
                      </a:endParaRPr>
                    </a:p>
                  </a:txBody>
                  <a:tcPr marL="6350" marR="6350" marT="6350" marB="0" anchor="b"/>
                </a:tc>
                <a:tc>
                  <a:txBody>
                    <a:bodyPr/>
                    <a:lstStyle/>
                    <a:p>
                      <a:pPr algn="r" fontAlgn="b"/>
                      <a:r>
                        <a:rPr lang="en-US" sz="1100" b="1" u="none" strike="noStrike" dirty="0">
                          <a:effectLst/>
                        </a:rPr>
                        <a:t>35,508,947</a:t>
                      </a:r>
                      <a:endParaRPr lang="en-US" sz="1100" b="1" i="0" u="none" strike="noStrike" dirty="0">
                        <a:solidFill>
                          <a:srgbClr val="000000"/>
                        </a:solidFill>
                        <a:effectLst/>
                        <a:latin typeface="Calibri"/>
                      </a:endParaRPr>
                    </a:p>
                  </a:txBody>
                  <a:tcPr marL="6350" marR="6350" marT="6350" marB="0" anchor="b"/>
                </a:tc>
              </a:tr>
              <a:tr h="242967">
                <a:tc>
                  <a:txBody>
                    <a:bodyPr/>
                    <a:lstStyle/>
                    <a:p>
                      <a:pPr algn="l" fontAlgn="b"/>
                      <a:r>
                        <a:rPr lang="en-US" sz="1100" b="1" i="0" u="none" strike="noStrike" dirty="0" smtClean="0">
                          <a:solidFill>
                            <a:srgbClr val="000000"/>
                          </a:solidFill>
                          <a:effectLst/>
                          <a:latin typeface="Calibri"/>
                        </a:rPr>
                        <a:t>Additional state funds</a:t>
                      </a:r>
                      <a:endParaRPr lang="en-US" sz="1100" b="1" i="0" u="none" strike="noStrike" dirty="0">
                        <a:solidFill>
                          <a:srgbClr val="000000"/>
                        </a:solidFill>
                        <a:effectLst/>
                        <a:latin typeface="Calibri"/>
                      </a:endParaRPr>
                    </a:p>
                  </a:txBody>
                  <a:tcPr marL="6350" marR="6350" marT="6350" marB="0" anchor="b"/>
                </a:tc>
                <a:tc>
                  <a:txBody>
                    <a:bodyPr/>
                    <a:lstStyle/>
                    <a:p>
                      <a:pPr algn="r" fontAlgn="b"/>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a:solidFill>
                            <a:srgbClr val="000000"/>
                          </a:solidFill>
                          <a:effectLst/>
                          <a:latin typeface="Calibri"/>
                        </a:rPr>
                        <a:t>906,230</a:t>
                      </a:r>
                    </a:p>
                  </a:txBody>
                  <a:tcPr marL="6350" marR="6350" marT="6350" marB="0" anchor="b"/>
                </a:tc>
                <a:tc>
                  <a:txBody>
                    <a:bodyPr/>
                    <a:lstStyle/>
                    <a:p>
                      <a:pPr algn="r" fontAlgn="b"/>
                      <a:r>
                        <a:rPr lang="en-US" sz="1100" b="0" i="0" u="none" strike="noStrike">
                          <a:solidFill>
                            <a:srgbClr val="000000"/>
                          </a:solidFill>
                          <a:effectLst/>
                          <a:latin typeface="Calibri"/>
                        </a:rPr>
                        <a:t>906,230</a:t>
                      </a:r>
                    </a:p>
                  </a:txBody>
                  <a:tcPr marL="6350" marR="6350" marT="6350" marB="0" anchor="b"/>
                </a:tc>
                <a:tc>
                  <a:txBody>
                    <a:bodyPr/>
                    <a:lstStyle/>
                    <a:p>
                      <a:pPr algn="r" fontAlgn="b"/>
                      <a:r>
                        <a:rPr lang="en-US" sz="1100" b="0" i="0" u="none" strike="noStrike">
                          <a:solidFill>
                            <a:srgbClr val="000000"/>
                          </a:solidFill>
                          <a:effectLst/>
                          <a:latin typeface="Calibri"/>
                        </a:rPr>
                        <a:t>906,230</a:t>
                      </a:r>
                    </a:p>
                  </a:txBody>
                  <a:tcPr marL="6350" marR="6350" marT="6350" marB="0" anchor="b"/>
                </a:tc>
                <a:tc>
                  <a:txBody>
                    <a:bodyPr/>
                    <a:lstStyle/>
                    <a:p>
                      <a:pPr algn="r" fontAlgn="b"/>
                      <a:r>
                        <a:rPr lang="en-US" sz="1100" b="0" i="0" u="none" strike="noStrike" dirty="0">
                          <a:solidFill>
                            <a:srgbClr val="000000"/>
                          </a:solidFill>
                          <a:effectLst/>
                          <a:latin typeface="Calibri"/>
                        </a:rPr>
                        <a:t>906,230</a:t>
                      </a:r>
                    </a:p>
                  </a:txBody>
                  <a:tcPr marL="6350" marR="6350" marT="6350" marB="0" anchor="b"/>
                </a:tc>
              </a:tr>
              <a:tr h="242967">
                <a:tc>
                  <a:txBody>
                    <a:bodyPr/>
                    <a:lstStyle/>
                    <a:p>
                      <a:pPr algn="l" fontAlgn="b"/>
                      <a:r>
                        <a:rPr lang="en-US" sz="1100" b="1" i="0" u="none" strike="noStrike" dirty="0" smtClean="0">
                          <a:solidFill>
                            <a:srgbClr val="000000"/>
                          </a:solidFill>
                          <a:effectLst/>
                          <a:latin typeface="Calibri"/>
                        </a:rPr>
                        <a:t>Local funds</a:t>
                      </a:r>
                      <a:endParaRPr lang="en-US" sz="1100" b="1" i="0" u="none" strike="noStrike" dirty="0">
                        <a:solidFill>
                          <a:srgbClr val="000000"/>
                        </a:solidFill>
                        <a:effectLst/>
                        <a:latin typeface="Calibri"/>
                      </a:endParaRPr>
                    </a:p>
                  </a:txBody>
                  <a:tcPr marL="6350" marR="6350" marT="6350" marB="0" anchor="b"/>
                </a:tc>
                <a:tc>
                  <a:txBody>
                    <a:bodyPr/>
                    <a:lstStyle/>
                    <a:p>
                      <a:pPr algn="r" fontAlgn="b"/>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a:solidFill>
                            <a:srgbClr val="000000"/>
                          </a:solidFill>
                          <a:effectLst/>
                          <a:latin typeface="Calibri"/>
                        </a:rPr>
                        <a:t>761,000</a:t>
                      </a:r>
                    </a:p>
                  </a:txBody>
                  <a:tcPr marL="6350" marR="6350" marT="6350" marB="0" anchor="b"/>
                </a:tc>
                <a:tc>
                  <a:txBody>
                    <a:bodyPr/>
                    <a:lstStyle/>
                    <a:p>
                      <a:pPr algn="r" fontAlgn="b"/>
                      <a:r>
                        <a:rPr lang="en-US" sz="1100" b="0" i="0" u="none" strike="noStrike">
                          <a:solidFill>
                            <a:srgbClr val="000000"/>
                          </a:solidFill>
                          <a:effectLst/>
                          <a:latin typeface="Calibri"/>
                        </a:rPr>
                        <a:t>761,000</a:t>
                      </a:r>
                    </a:p>
                  </a:txBody>
                  <a:tcPr marL="6350" marR="6350" marT="6350" marB="0" anchor="b"/>
                </a:tc>
                <a:tc>
                  <a:txBody>
                    <a:bodyPr/>
                    <a:lstStyle/>
                    <a:p>
                      <a:pPr algn="r" fontAlgn="b"/>
                      <a:r>
                        <a:rPr lang="en-US" sz="1100" b="0" i="0" u="none" strike="noStrike">
                          <a:solidFill>
                            <a:srgbClr val="000000"/>
                          </a:solidFill>
                          <a:effectLst/>
                          <a:latin typeface="Calibri"/>
                        </a:rPr>
                        <a:t>761,000</a:t>
                      </a:r>
                    </a:p>
                  </a:txBody>
                  <a:tcPr marL="6350" marR="6350" marT="6350" marB="0" anchor="b"/>
                </a:tc>
                <a:tc>
                  <a:txBody>
                    <a:bodyPr/>
                    <a:lstStyle/>
                    <a:p>
                      <a:pPr algn="r" fontAlgn="b"/>
                      <a:r>
                        <a:rPr lang="en-US" sz="1100" b="0" i="0" u="none" strike="noStrike" dirty="0">
                          <a:solidFill>
                            <a:srgbClr val="000000"/>
                          </a:solidFill>
                          <a:effectLst/>
                          <a:latin typeface="Calibri"/>
                        </a:rPr>
                        <a:t>761,000</a:t>
                      </a:r>
                    </a:p>
                  </a:txBody>
                  <a:tcPr marL="6350" marR="6350" marT="6350" marB="0" anchor="b"/>
                </a:tc>
              </a:tr>
              <a:tr h="242967">
                <a:tc>
                  <a:txBody>
                    <a:bodyPr/>
                    <a:lstStyle/>
                    <a:p>
                      <a:pPr algn="l" fontAlgn="b"/>
                      <a:r>
                        <a:rPr lang="en-US" sz="1100" b="1" i="0" u="none" strike="noStrike" dirty="0" smtClean="0">
                          <a:solidFill>
                            <a:srgbClr val="000000"/>
                          </a:solidFill>
                          <a:effectLst/>
                          <a:latin typeface="Calibri"/>
                        </a:rPr>
                        <a:t>Total Unrestricted Revenue</a:t>
                      </a:r>
                      <a:endParaRPr lang="en-US" sz="1100" b="1" i="0" u="none" strike="noStrike" dirty="0">
                        <a:solidFill>
                          <a:srgbClr val="000000"/>
                        </a:solidFill>
                        <a:effectLst/>
                        <a:latin typeface="Calibri"/>
                      </a:endParaRPr>
                    </a:p>
                  </a:txBody>
                  <a:tcPr marL="6350" marR="6350" marT="6350" marB="0" anchor="b"/>
                </a:tc>
                <a:tc>
                  <a:txBody>
                    <a:bodyPr/>
                    <a:lstStyle/>
                    <a:p>
                      <a:pPr algn="r" fontAlgn="b"/>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1" i="0" u="none" strike="noStrike" dirty="0">
                          <a:solidFill>
                            <a:srgbClr val="000000"/>
                          </a:solidFill>
                          <a:effectLst/>
                          <a:latin typeface="Calibri"/>
                        </a:rPr>
                        <a:t>35,681,057</a:t>
                      </a:r>
                    </a:p>
                  </a:txBody>
                  <a:tcPr marL="6350" marR="6350" marT="6350" marB="0" anchor="b"/>
                </a:tc>
                <a:tc>
                  <a:txBody>
                    <a:bodyPr/>
                    <a:lstStyle/>
                    <a:p>
                      <a:pPr algn="r" fontAlgn="b"/>
                      <a:r>
                        <a:rPr lang="en-US" sz="1100" b="1" i="0" u="none" strike="noStrike" dirty="0">
                          <a:solidFill>
                            <a:srgbClr val="000000"/>
                          </a:solidFill>
                          <a:effectLst/>
                          <a:latin typeface="Calibri"/>
                        </a:rPr>
                        <a:t>36,785,146</a:t>
                      </a:r>
                    </a:p>
                  </a:txBody>
                  <a:tcPr marL="6350" marR="6350" marT="6350" marB="0" anchor="b"/>
                </a:tc>
                <a:tc>
                  <a:txBody>
                    <a:bodyPr/>
                    <a:lstStyle/>
                    <a:p>
                      <a:pPr algn="r" fontAlgn="b"/>
                      <a:r>
                        <a:rPr lang="en-US" sz="1100" b="1" i="0" u="none" strike="noStrike" dirty="0">
                          <a:solidFill>
                            <a:srgbClr val="000000"/>
                          </a:solidFill>
                          <a:effectLst/>
                          <a:latin typeface="Calibri"/>
                        </a:rPr>
                        <a:t>37,160,368</a:t>
                      </a:r>
                    </a:p>
                  </a:txBody>
                  <a:tcPr marL="6350" marR="6350" marT="6350" marB="0" anchor="b"/>
                </a:tc>
                <a:tc>
                  <a:txBody>
                    <a:bodyPr/>
                    <a:lstStyle/>
                    <a:p>
                      <a:pPr algn="r" fontAlgn="b"/>
                      <a:r>
                        <a:rPr lang="en-US" sz="1100" b="1" i="0" u="none" strike="noStrike" dirty="0">
                          <a:solidFill>
                            <a:srgbClr val="000000"/>
                          </a:solidFill>
                          <a:effectLst/>
                          <a:latin typeface="Calibri"/>
                        </a:rPr>
                        <a:t>37,176,177</a:t>
                      </a:r>
                    </a:p>
                  </a:txBody>
                  <a:tcPr marL="6350" marR="6350" marT="6350" marB="0" anchor="b"/>
                </a:tc>
              </a:tr>
            </a:tbl>
          </a:graphicData>
        </a:graphic>
      </p:graphicFrame>
      <p:sp>
        <p:nvSpPr>
          <p:cNvPr id="7" name="TextBox 6"/>
          <p:cNvSpPr txBox="1"/>
          <p:nvPr/>
        </p:nvSpPr>
        <p:spPr>
          <a:xfrm>
            <a:off x="990600" y="6129543"/>
            <a:ext cx="6781800" cy="369332"/>
          </a:xfrm>
          <a:prstGeom prst="rect">
            <a:avLst/>
          </a:prstGeom>
          <a:noFill/>
        </p:spPr>
        <p:txBody>
          <a:bodyPr wrap="square" rtlCol="0">
            <a:spAutoFit/>
          </a:bodyPr>
          <a:lstStyle/>
          <a:p>
            <a:r>
              <a:rPr lang="en-US" i="1" dirty="0" smtClean="0"/>
              <a:t>Revised page 4 of Board Retreat PowerPoint 3-15-14</a:t>
            </a:r>
            <a:endParaRPr lang="en-US" i="1" dirty="0"/>
          </a:p>
        </p:txBody>
      </p:sp>
    </p:spTree>
    <p:extLst>
      <p:ext uri="{BB962C8B-B14F-4D97-AF65-F5344CB8AC3E}">
        <p14:creationId xmlns:p14="http://schemas.microsoft.com/office/powerpoint/2010/main" val="3430354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Revenue/Expenditure Projection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83832503"/>
              </p:ext>
            </p:extLst>
          </p:nvPr>
        </p:nvGraphicFramePr>
        <p:xfrm>
          <a:off x="2285997" y="1371600"/>
          <a:ext cx="4419602" cy="4800599"/>
        </p:xfrm>
        <a:graphic>
          <a:graphicData uri="http://schemas.openxmlformats.org/drawingml/2006/table">
            <a:tbl>
              <a:tblPr>
                <a:tableStyleId>{5C22544A-7EE6-4342-B048-85BDC9FD1C3A}</a:tableStyleId>
              </a:tblPr>
              <a:tblGrid>
                <a:gridCol w="1245721"/>
                <a:gridCol w="704104"/>
                <a:gridCol w="823259"/>
                <a:gridCol w="823259"/>
                <a:gridCol w="823259"/>
              </a:tblGrid>
              <a:tr h="195225">
                <a:tc>
                  <a:txBody>
                    <a:bodyPr/>
                    <a:lstStyle/>
                    <a:p>
                      <a:pPr algn="l" fontAlgn="b"/>
                      <a:endParaRPr lang="en-US" sz="800" b="0" i="0" u="none" strike="noStrike" dirty="0">
                        <a:solidFill>
                          <a:srgbClr val="000000"/>
                        </a:solidFill>
                        <a:effectLst/>
                        <a:latin typeface="Calibri"/>
                      </a:endParaRPr>
                    </a:p>
                  </a:txBody>
                  <a:tcPr marL="4413" marR="4413" marT="4413" marB="0" anchor="b"/>
                </a:tc>
                <a:tc>
                  <a:txBody>
                    <a:bodyPr/>
                    <a:lstStyle/>
                    <a:p>
                      <a:pPr algn="r" fontAlgn="b"/>
                      <a:r>
                        <a:rPr lang="en-US" sz="800" b="1" u="none" strike="noStrike" dirty="0">
                          <a:effectLst/>
                        </a:rPr>
                        <a:t>FY 13-14</a:t>
                      </a:r>
                      <a:endParaRPr lang="en-US" sz="800" b="1" i="0" u="none" strike="noStrike" dirty="0">
                        <a:solidFill>
                          <a:srgbClr val="000000"/>
                        </a:solidFill>
                        <a:effectLst/>
                        <a:latin typeface="Calibri"/>
                      </a:endParaRPr>
                    </a:p>
                  </a:txBody>
                  <a:tcPr marL="4413" marR="4413" marT="4413" marB="0" anchor="b"/>
                </a:tc>
                <a:tc>
                  <a:txBody>
                    <a:bodyPr/>
                    <a:lstStyle/>
                    <a:p>
                      <a:pPr algn="r" fontAlgn="b"/>
                      <a:r>
                        <a:rPr lang="en-US" sz="800" b="1" u="none" strike="noStrike" dirty="0">
                          <a:effectLst/>
                        </a:rPr>
                        <a:t>FY 14-15</a:t>
                      </a:r>
                      <a:endParaRPr lang="en-US" sz="800" b="1" i="0" u="none" strike="noStrike" dirty="0">
                        <a:solidFill>
                          <a:srgbClr val="000000"/>
                        </a:solidFill>
                        <a:effectLst/>
                        <a:latin typeface="Calibri"/>
                      </a:endParaRPr>
                    </a:p>
                  </a:txBody>
                  <a:tcPr marL="4413" marR="4413" marT="4413" marB="0" anchor="b"/>
                </a:tc>
                <a:tc>
                  <a:txBody>
                    <a:bodyPr/>
                    <a:lstStyle/>
                    <a:p>
                      <a:pPr algn="r" fontAlgn="b"/>
                      <a:r>
                        <a:rPr lang="en-US" sz="800" b="1" u="none" strike="noStrike" dirty="0">
                          <a:effectLst/>
                        </a:rPr>
                        <a:t>FY 15-16</a:t>
                      </a:r>
                      <a:endParaRPr lang="en-US" sz="800" b="1" i="0" u="none" strike="noStrike" dirty="0">
                        <a:solidFill>
                          <a:srgbClr val="000000"/>
                        </a:solidFill>
                        <a:effectLst/>
                        <a:latin typeface="Calibri"/>
                      </a:endParaRPr>
                    </a:p>
                  </a:txBody>
                  <a:tcPr marL="4413" marR="4413" marT="4413" marB="0" anchor="b"/>
                </a:tc>
                <a:tc>
                  <a:txBody>
                    <a:bodyPr/>
                    <a:lstStyle/>
                    <a:p>
                      <a:pPr algn="r" fontAlgn="b"/>
                      <a:r>
                        <a:rPr lang="en-US" sz="800" b="1" u="none" strike="noStrike" dirty="0">
                          <a:effectLst/>
                        </a:rPr>
                        <a:t>FY 16-17</a:t>
                      </a:r>
                      <a:endParaRPr lang="en-US" sz="800" b="1" i="0" u="none" strike="noStrike" dirty="0">
                        <a:solidFill>
                          <a:srgbClr val="000000"/>
                        </a:solidFill>
                        <a:effectLst/>
                        <a:latin typeface="Calibri"/>
                      </a:endParaRPr>
                    </a:p>
                  </a:txBody>
                  <a:tcPr marL="4413" marR="4413" marT="4413" marB="0" anchor="b"/>
                </a:tc>
              </a:tr>
              <a:tr h="188717">
                <a:tc>
                  <a:txBody>
                    <a:bodyPr/>
                    <a:lstStyle/>
                    <a:p>
                      <a:pPr algn="l" fontAlgn="b"/>
                      <a:r>
                        <a:rPr lang="en-US" sz="800" u="none" strike="noStrike">
                          <a:effectLst/>
                        </a:rPr>
                        <a:t>Administrators</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1,416,868</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1,455,055</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1,489,237</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1,519,927</a:t>
                      </a:r>
                      <a:endParaRPr lang="en-US" sz="800" b="0" i="0" u="none" strike="noStrike">
                        <a:solidFill>
                          <a:srgbClr val="000000"/>
                        </a:solidFill>
                        <a:effectLst/>
                        <a:latin typeface="Calibri"/>
                      </a:endParaRPr>
                    </a:p>
                  </a:txBody>
                  <a:tcPr marL="4413" marR="4413" marT="4413" marB="0" anchor="b"/>
                </a:tc>
              </a:tr>
              <a:tr h="195225">
                <a:tc>
                  <a:txBody>
                    <a:bodyPr/>
                    <a:lstStyle/>
                    <a:p>
                      <a:pPr algn="l" fontAlgn="b"/>
                      <a:r>
                        <a:rPr lang="en-US" sz="800" u="none" strike="noStrike">
                          <a:effectLst/>
                        </a:rPr>
                        <a:t>Faculty (Full Time)</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9,267,940</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9,450,688</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9,616,297</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9,770,898</a:t>
                      </a:r>
                      <a:endParaRPr lang="en-US" sz="800" b="0" i="0" u="none" strike="noStrike">
                        <a:solidFill>
                          <a:srgbClr val="000000"/>
                        </a:solidFill>
                        <a:effectLst/>
                        <a:latin typeface="Calibri"/>
                      </a:endParaRPr>
                    </a:p>
                  </a:txBody>
                  <a:tcPr marL="4413" marR="4413" marT="4413" marB="0" anchor="b"/>
                </a:tc>
              </a:tr>
              <a:tr h="195225">
                <a:tc>
                  <a:txBody>
                    <a:bodyPr/>
                    <a:lstStyle/>
                    <a:p>
                      <a:pPr algn="l" fontAlgn="b"/>
                      <a:r>
                        <a:rPr lang="en-US" sz="800" u="none" strike="noStrike">
                          <a:effectLst/>
                        </a:rPr>
                        <a:t>Faculty (Part Time)</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2,135,048</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2,135,048</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2,329,143</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2,329,143</a:t>
                      </a:r>
                      <a:endParaRPr lang="en-US" sz="800" b="0" i="0" u="none" strike="noStrike">
                        <a:solidFill>
                          <a:srgbClr val="000000"/>
                        </a:solidFill>
                        <a:effectLst/>
                        <a:latin typeface="Calibri"/>
                      </a:endParaRPr>
                    </a:p>
                  </a:txBody>
                  <a:tcPr marL="4413" marR="4413" marT="4413" marB="0" anchor="b"/>
                </a:tc>
              </a:tr>
              <a:tr h="195225">
                <a:tc>
                  <a:txBody>
                    <a:bodyPr/>
                    <a:lstStyle/>
                    <a:p>
                      <a:pPr algn="l" fontAlgn="b"/>
                      <a:r>
                        <a:rPr lang="en-US" sz="800" u="none" strike="noStrike">
                          <a:effectLst/>
                        </a:rPr>
                        <a:t>Overload</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1,266,467</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1,266,467</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1,381,601</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1,381,601</a:t>
                      </a:r>
                      <a:endParaRPr lang="en-US" sz="800" b="0" i="0" u="none" strike="noStrike">
                        <a:solidFill>
                          <a:srgbClr val="000000"/>
                        </a:solidFill>
                        <a:effectLst/>
                        <a:latin typeface="Calibri"/>
                      </a:endParaRPr>
                    </a:p>
                  </a:txBody>
                  <a:tcPr marL="4413" marR="4413" marT="4413" marB="0" anchor="b"/>
                </a:tc>
              </a:tr>
              <a:tr h="195225">
                <a:tc>
                  <a:txBody>
                    <a:bodyPr/>
                    <a:lstStyle/>
                    <a:p>
                      <a:pPr algn="l" fontAlgn="b"/>
                      <a:r>
                        <a:rPr lang="en-US" sz="800" u="none" strike="noStrike">
                          <a:effectLst/>
                        </a:rPr>
                        <a:t>Other Salaries</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150,995</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150,995</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150,995</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150,995</a:t>
                      </a:r>
                      <a:endParaRPr lang="en-US" sz="800" b="0" i="0" u="none" strike="noStrike">
                        <a:solidFill>
                          <a:srgbClr val="000000"/>
                        </a:solidFill>
                        <a:effectLst/>
                        <a:latin typeface="Calibri"/>
                      </a:endParaRPr>
                    </a:p>
                  </a:txBody>
                  <a:tcPr marL="4413" marR="4413" marT="4413" marB="0" anchor="b"/>
                </a:tc>
              </a:tr>
              <a:tr h="195225">
                <a:tc>
                  <a:txBody>
                    <a:bodyPr/>
                    <a:lstStyle/>
                    <a:p>
                      <a:pPr algn="l" fontAlgn="b"/>
                      <a:r>
                        <a:rPr lang="en-US" sz="800" u="none" strike="noStrike">
                          <a:effectLst/>
                        </a:rPr>
                        <a:t>Student Employement</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242,961</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242,961</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242,961</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242,961</a:t>
                      </a:r>
                      <a:endParaRPr lang="en-US" sz="800" b="0" i="0" u="none" strike="noStrike">
                        <a:solidFill>
                          <a:srgbClr val="000000"/>
                        </a:solidFill>
                        <a:effectLst/>
                        <a:latin typeface="Calibri"/>
                      </a:endParaRPr>
                    </a:p>
                  </a:txBody>
                  <a:tcPr marL="4413" marR="4413" marT="4413" marB="0" anchor="b"/>
                </a:tc>
              </a:tr>
              <a:tr h="195225">
                <a:tc>
                  <a:txBody>
                    <a:bodyPr/>
                    <a:lstStyle/>
                    <a:p>
                      <a:pPr algn="l" fontAlgn="b"/>
                      <a:r>
                        <a:rPr lang="en-US" sz="800" u="none" strike="noStrike">
                          <a:effectLst/>
                        </a:rPr>
                        <a:t>Benefits</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8,841,666</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8,841,666</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8,841,666</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8,841,666</a:t>
                      </a:r>
                      <a:endParaRPr lang="en-US" sz="800" b="0" i="0" u="none" strike="noStrike">
                        <a:solidFill>
                          <a:srgbClr val="000000"/>
                        </a:solidFill>
                        <a:effectLst/>
                        <a:latin typeface="Calibri"/>
                      </a:endParaRPr>
                    </a:p>
                  </a:txBody>
                  <a:tcPr marL="4413" marR="4413" marT="4413" marB="0" anchor="b"/>
                </a:tc>
              </a:tr>
              <a:tr h="195225">
                <a:tc>
                  <a:txBody>
                    <a:bodyPr/>
                    <a:lstStyle/>
                    <a:p>
                      <a:pPr algn="l" fontAlgn="b"/>
                      <a:r>
                        <a:rPr lang="en-US" sz="800" u="none" strike="noStrike">
                          <a:effectLst/>
                        </a:rPr>
                        <a:t>Summer School</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783,828</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442,161</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454,254</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459,951</a:t>
                      </a:r>
                      <a:endParaRPr lang="en-US" sz="800" b="0" i="0" u="none" strike="noStrike">
                        <a:solidFill>
                          <a:srgbClr val="000000"/>
                        </a:solidFill>
                        <a:effectLst/>
                        <a:latin typeface="Calibri"/>
                      </a:endParaRPr>
                    </a:p>
                  </a:txBody>
                  <a:tcPr marL="4413" marR="4413" marT="4413" marB="0" anchor="b"/>
                </a:tc>
              </a:tr>
              <a:tr h="195225">
                <a:tc>
                  <a:txBody>
                    <a:bodyPr/>
                    <a:lstStyle/>
                    <a:p>
                      <a:pPr algn="l" fontAlgn="b"/>
                      <a:r>
                        <a:rPr lang="en-US" sz="800" u="none" strike="noStrike">
                          <a:effectLst/>
                        </a:rPr>
                        <a:t>Winter Session</a:t>
                      </a:r>
                      <a:endParaRPr lang="en-US" sz="800" b="0" i="0" u="none" strike="noStrike">
                        <a:solidFill>
                          <a:srgbClr val="000000"/>
                        </a:solidFill>
                        <a:effectLst/>
                        <a:latin typeface="Calibri"/>
                      </a:endParaRPr>
                    </a:p>
                  </a:txBody>
                  <a:tcPr marL="4413" marR="4413" marT="4413" marB="0" anchor="b"/>
                </a:tc>
                <a:tc>
                  <a:txBody>
                    <a:bodyPr/>
                    <a:lstStyle/>
                    <a:p>
                      <a:pPr algn="l" fontAlgn="b"/>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442,161</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454,254</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459,951</a:t>
                      </a:r>
                      <a:endParaRPr lang="en-US" sz="800" b="0" i="0" u="none" strike="noStrike">
                        <a:solidFill>
                          <a:srgbClr val="000000"/>
                        </a:solidFill>
                        <a:effectLst/>
                        <a:latin typeface="Calibri"/>
                      </a:endParaRPr>
                    </a:p>
                  </a:txBody>
                  <a:tcPr marL="4413" marR="4413" marT="4413" marB="0" anchor="b"/>
                </a:tc>
              </a:tr>
              <a:tr h="195225">
                <a:tc>
                  <a:txBody>
                    <a:bodyPr/>
                    <a:lstStyle/>
                    <a:p>
                      <a:pPr algn="l" fontAlgn="b"/>
                      <a:r>
                        <a:rPr lang="en-US" sz="800" u="none" strike="noStrike">
                          <a:effectLst/>
                        </a:rPr>
                        <a:t>CL Mgmt</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993,981</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1,012,629</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1,024,292</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1,036,304</a:t>
                      </a:r>
                      <a:endParaRPr lang="en-US" sz="800" b="0" i="0" u="none" strike="noStrike">
                        <a:solidFill>
                          <a:srgbClr val="000000"/>
                        </a:solidFill>
                        <a:effectLst/>
                        <a:latin typeface="Calibri"/>
                      </a:endParaRPr>
                    </a:p>
                  </a:txBody>
                  <a:tcPr marL="4413" marR="4413" marT="4413" marB="0" anchor="b"/>
                </a:tc>
              </a:tr>
              <a:tr h="195225">
                <a:tc>
                  <a:txBody>
                    <a:bodyPr/>
                    <a:lstStyle/>
                    <a:p>
                      <a:pPr algn="l" fontAlgn="b"/>
                      <a:r>
                        <a:rPr lang="en-US" sz="800" u="none" strike="noStrike">
                          <a:effectLst/>
                        </a:rPr>
                        <a:t>CL Confidential</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685,790</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697,451</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709,463</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717,971</a:t>
                      </a:r>
                      <a:endParaRPr lang="en-US" sz="800" b="0" i="0" u="none" strike="noStrike">
                        <a:solidFill>
                          <a:srgbClr val="000000"/>
                        </a:solidFill>
                        <a:effectLst/>
                        <a:latin typeface="Calibri"/>
                      </a:endParaRPr>
                    </a:p>
                  </a:txBody>
                  <a:tcPr marL="4413" marR="4413" marT="4413" marB="0" anchor="b"/>
                </a:tc>
              </a:tr>
              <a:tr h="195225">
                <a:tc>
                  <a:txBody>
                    <a:bodyPr/>
                    <a:lstStyle/>
                    <a:p>
                      <a:pPr algn="l" fontAlgn="b"/>
                      <a:r>
                        <a:rPr lang="en-US" sz="800" u="none" strike="noStrike">
                          <a:effectLst/>
                        </a:rPr>
                        <a:t>Classified CSEA</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4,575,935</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4,845,650</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5,044,511</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5,236,996</a:t>
                      </a:r>
                      <a:endParaRPr lang="en-US" sz="800" b="0" i="0" u="none" strike="noStrike">
                        <a:solidFill>
                          <a:srgbClr val="000000"/>
                        </a:solidFill>
                        <a:effectLst/>
                        <a:latin typeface="Calibri"/>
                      </a:endParaRPr>
                    </a:p>
                  </a:txBody>
                  <a:tcPr marL="4413" marR="4413" marT="4413" marB="0" anchor="b"/>
                </a:tc>
              </a:tr>
              <a:tr h="251198">
                <a:tc>
                  <a:txBody>
                    <a:bodyPr/>
                    <a:lstStyle/>
                    <a:p>
                      <a:pPr algn="l" fontAlgn="b"/>
                      <a:r>
                        <a:rPr lang="en-US" sz="800" u="none" strike="noStrike">
                          <a:effectLst/>
                        </a:rPr>
                        <a:t>Cost Associated With Growth</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0</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0</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251,472</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251,472</a:t>
                      </a:r>
                      <a:endParaRPr lang="en-US" sz="800" b="0" i="0" u="none" strike="noStrike">
                        <a:solidFill>
                          <a:srgbClr val="000000"/>
                        </a:solidFill>
                        <a:effectLst/>
                        <a:latin typeface="Calibri"/>
                      </a:endParaRPr>
                    </a:p>
                  </a:txBody>
                  <a:tcPr marL="4413" marR="4413" marT="4413" marB="0" anchor="b"/>
                </a:tc>
              </a:tr>
              <a:tr h="195225">
                <a:tc>
                  <a:txBody>
                    <a:bodyPr/>
                    <a:lstStyle/>
                    <a:p>
                      <a:pPr algn="l" fontAlgn="b"/>
                      <a:r>
                        <a:rPr lang="en-US" sz="800" u="none" strike="noStrike" dirty="0">
                          <a:effectLst/>
                        </a:rPr>
                        <a:t>Supplies</a:t>
                      </a:r>
                      <a:endParaRPr lang="en-US" sz="800" b="0" i="0" u="none" strike="noStrike" dirty="0">
                        <a:solidFill>
                          <a:srgbClr val="000000"/>
                        </a:solidFill>
                        <a:effectLst/>
                        <a:latin typeface="Calibri"/>
                      </a:endParaRPr>
                    </a:p>
                  </a:txBody>
                  <a:tcPr marL="4413" marR="4413" marT="4413" marB="0" anchor="b"/>
                </a:tc>
                <a:tc>
                  <a:txBody>
                    <a:bodyPr/>
                    <a:lstStyle/>
                    <a:p>
                      <a:pPr algn="r" fontAlgn="b"/>
                      <a:r>
                        <a:rPr lang="en-US" sz="800" u="none" strike="noStrike">
                          <a:effectLst/>
                        </a:rPr>
                        <a:t>825,000</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837,375</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849,936</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862,685</a:t>
                      </a:r>
                      <a:endParaRPr lang="en-US" sz="800" b="0" i="0" u="none" strike="noStrike">
                        <a:solidFill>
                          <a:srgbClr val="000000"/>
                        </a:solidFill>
                        <a:effectLst/>
                        <a:latin typeface="Calibri"/>
                      </a:endParaRPr>
                    </a:p>
                  </a:txBody>
                  <a:tcPr marL="4413" marR="4413" marT="4413" marB="0" anchor="b"/>
                </a:tc>
              </a:tr>
              <a:tr h="195225">
                <a:tc>
                  <a:txBody>
                    <a:bodyPr/>
                    <a:lstStyle/>
                    <a:p>
                      <a:pPr algn="l" fontAlgn="b"/>
                      <a:r>
                        <a:rPr lang="en-US" sz="800" u="none" strike="noStrike">
                          <a:effectLst/>
                        </a:rPr>
                        <a:t>Services</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3,087,000</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3,087,000</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3,087,000</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3,087,000</a:t>
                      </a:r>
                      <a:endParaRPr lang="en-US" sz="800" b="0" i="0" u="none" strike="noStrike">
                        <a:solidFill>
                          <a:srgbClr val="000000"/>
                        </a:solidFill>
                        <a:effectLst/>
                        <a:latin typeface="Calibri"/>
                      </a:endParaRPr>
                    </a:p>
                  </a:txBody>
                  <a:tcPr marL="4413" marR="4413" marT="4413" marB="0" anchor="b"/>
                </a:tc>
              </a:tr>
              <a:tr h="195225">
                <a:tc>
                  <a:txBody>
                    <a:bodyPr/>
                    <a:lstStyle/>
                    <a:p>
                      <a:pPr algn="l" fontAlgn="b"/>
                      <a:r>
                        <a:rPr lang="en-US" sz="800" u="none" strike="noStrike">
                          <a:effectLst/>
                        </a:rPr>
                        <a:t>Capital Outlay</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473,000</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473,000</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473,000</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473,000</a:t>
                      </a:r>
                      <a:endParaRPr lang="en-US" sz="800" b="0" i="0" u="none" strike="noStrike">
                        <a:solidFill>
                          <a:srgbClr val="000000"/>
                        </a:solidFill>
                        <a:effectLst/>
                        <a:latin typeface="Calibri"/>
                      </a:endParaRPr>
                    </a:p>
                  </a:txBody>
                  <a:tcPr marL="4413" marR="4413" marT="4413" marB="0" anchor="b"/>
                </a:tc>
              </a:tr>
              <a:tr h="195225">
                <a:tc>
                  <a:txBody>
                    <a:bodyPr/>
                    <a:lstStyle/>
                    <a:p>
                      <a:pPr algn="l" fontAlgn="b"/>
                      <a:r>
                        <a:rPr lang="en-US" sz="800" u="none" strike="noStrike">
                          <a:effectLst/>
                        </a:rPr>
                        <a:t>COPs</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412,083</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760,163</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0</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0</a:t>
                      </a:r>
                      <a:endParaRPr lang="en-US" sz="800" b="0" i="0" u="none" strike="noStrike">
                        <a:solidFill>
                          <a:srgbClr val="000000"/>
                        </a:solidFill>
                        <a:effectLst/>
                        <a:latin typeface="Calibri"/>
                      </a:endParaRPr>
                    </a:p>
                  </a:txBody>
                  <a:tcPr marL="4413" marR="4413" marT="4413" marB="0" anchor="b"/>
                </a:tc>
              </a:tr>
              <a:tr h="195225">
                <a:tc>
                  <a:txBody>
                    <a:bodyPr/>
                    <a:lstStyle/>
                    <a:p>
                      <a:pPr algn="l" fontAlgn="b"/>
                      <a:r>
                        <a:rPr lang="en-US" sz="800" u="none" strike="noStrike">
                          <a:effectLst/>
                        </a:rPr>
                        <a:t>LRBs</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307,505</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307,505</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312,250</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308,750</a:t>
                      </a:r>
                      <a:endParaRPr lang="en-US" sz="800" b="0" i="0" u="none" strike="noStrike">
                        <a:solidFill>
                          <a:srgbClr val="000000"/>
                        </a:solidFill>
                        <a:effectLst/>
                        <a:latin typeface="Calibri"/>
                      </a:endParaRPr>
                    </a:p>
                  </a:txBody>
                  <a:tcPr marL="4413" marR="4413" marT="4413" marB="0" anchor="b"/>
                </a:tc>
              </a:tr>
              <a:tr h="195225">
                <a:tc>
                  <a:txBody>
                    <a:bodyPr/>
                    <a:lstStyle/>
                    <a:p>
                      <a:pPr algn="l" fontAlgn="b"/>
                      <a:r>
                        <a:rPr lang="en-US" sz="800" u="none" strike="noStrike">
                          <a:effectLst/>
                        </a:rPr>
                        <a:t>Short Term Debt Interest</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125,000</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0</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0</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0</a:t>
                      </a:r>
                      <a:endParaRPr lang="en-US" sz="800" b="0" i="0" u="none" strike="noStrike">
                        <a:solidFill>
                          <a:srgbClr val="000000"/>
                        </a:solidFill>
                        <a:effectLst/>
                        <a:latin typeface="Calibri"/>
                      </a:endParaRPr>
                    </a:p>
                  </a:txBody>
                  <a:tcPr marL="4413" marR="4413" marT="4413" marB="0" anchor="b"/>
                </a:tc>
              </a:tr>
              <a:tr h="195225">
                <a:tc>
                  <a:txBody>
                    <a:bodyPr/>
                    <a:lstStyle/>
                    <a:p>
                      <a:pPr algn="l" fontAlgn="b"/>
                      <a:r>
                        <a:rPr lang="en-US" sz="800" u="none" strike="noStrike">
                          <a:effectLst/>
                        </a:rPr>
                        <a:t>SERP</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285,256</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0</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0</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0</a:t>
                      </a:r>
                      <a:endParaRPr lang="en-US" sz="800" b="0" i="0" u="none" strike="noStrike">
                        <a:solidFill>
                          <a:srgbClr val="000000"/>
                        </a:solidFill>
                        <a:effectLst/>
                        <a:latin typeface="Calibri"/>
                      </a:endParaRPr>
                    </a:p>
                  </a:txBody>
                  <a:tcPr marL="4413" marR="4413" marT="4413" marB="0" anchor="b"/>
                </a:tc>
              </a:tr>
              <a:tr h="195225">
                <a:tc>
                  <a:txBody>
                    <a:bodyPr/>
                    <a:lstStyle/>
                    <a:p>
                      <a:pPr algn="l" fontAlgn="b"/>
                      <a:r>
                        <a:rPr lang="en-US" sz="800" u="none" strike="noStrike">
                          <a:effectLst/>
                        </a:rPr>
                        <a:t>VESIP</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97,741</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0</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0</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0</a:t>
                      </a:r>
                      <a:endParaRPr lang="en-US" sz="800" b="0" i="0" u="none" strike="noStrike">
                        <a:solidFill>
                          <a:srgbClr val="000000"/>
                        </a:solidFill>
                        <a:effectLst/>
                        <a:latin typeface="Calibri"/>
                      </a:endParaRPr>
                    </a:p>
                  </a:txBody>
                  <a:tcPr marL="4413" marR="4413" marT="4413" marB="0" anchor="b"/>
                </a:tc>
              </a:tr>
              <a:tr h="251198">
                <a:tc>
                  <a:txBody>
                    <a:bodyPr/>
                    <a:lstStyle/>
                    <a:p>
                      <a:pPr algn="l" fontAlgn="b"/>
                      <a:r>
                        <a:rPr lang="en-US" sz="800" b="1" u="none" strike="noStrike" dirty="0">
                          <a:effectLst/>
                        </a:rPr>
                        <a:t>Total Unrestricted Expenses</a:t>
                      </a:r>
                      <a:endParaRPr lang="en-US" sz="800" b="1" i="0" u="none" strike="noStrike" dirty="0">
                        <a:solidFill>
                          <a:srgbClr val="000000"/>
                        </a:solidFill>
                        <a:effectLst/>
                        <a:latin typeface="Calibri"/>
                      </a:endParaRPr>
                    </a:p>
                  </a:txBody>
                  <a:tcPr marL="4413" marR="4413" marT="4413" marB="0" anchor="b"/>
                </a:tc>
                <a:tc>
                  <a:txBody>
                    <a:bodyPr/>
                    <a:lstStyle/>
                    <a:p>
                      <a:pPr algn="r" fontAlgn="b"/>
                      <a:r>
                        <a:rPr lang="en-US" sz="800" b="1" u="none" strike="noStrike" dirty="0">
                          <a:effectLst/>
                        </a:rPr>
                        <a:t>35,974,064</a:t>
                      </a:r>
                      <a:endParaRPr lang="en-US" sz="800" b="1" i="0" u="none" strike="noStrike" dirty="0">
                        <a:solidFill>
                          <a:srgbClr val="000000"/>
                        </a:solidFill>
                        <a:effectLst/>
                        <a:latin typeface="Calibri"/>
                      </a:endParaRPr>
                    </a:p>
                  </a:txBody>
                  <a:tcPr marL="4413" marR="4413" marT="4413" marB="0" anchor="b"/>
                </a:tc>
                <a:tc>
                  <a:txBody>
                    <a:bodyPr/>
                    <a:lstStyle/>
                    <a:p>
                      <a:pPr algn="r" fontAlgn="b"/>
                      <a:r>
                        <a:rPr lang="en-US" sz="800" b="1" u="none" strike="noStrike" dirty="0">
                          <a:effectLst/>
                        </a:rPr>
                        <a:t>36,447,974</a:t>
                      </a:r>
                      <a:endParaRPr lang="en-US" sz="800" b="1" i="0" u="none" strike="noStrike" dirty="0">
                        <a:solidFill>
                          <a:srgbClr val="000000"/>
                        </a:solidFill>
                        <a:effectLst/>
                        <a:latin typeface="Calibri"/>
                      </a:endParaRPr>
                    </a:p>
                  </a:txBody>
                  <a:tcPr marL="4413" marR="4413" marT="4413" marB="0" anchor="b"/>
                </a:tc>
                <a:tc>
                  <a:txBody>
                    <a:bodyPr/>
                    <a:lstStyle/>
                    <a:p>
                      <a:pPr algn="r" fontAlgn="b"/>
                      <a:r>
                        <a:rPr lang="en-US" sz="800" b="1" u="none" strike="noStrike" dirty="0">
                          <a:effectLst/>
                        </a:rPr>
                        <a:t>36,712,331</a:t>
                      </a:r>
                      <a:endParaRPr lang="en-US" sz="800" b="1" i="0" u="none" strike="noStrike" dirty="0">
                        <a:solidFill>
                          <a:srgbClr val="000000"/>
                        </a:solidFill>
                        <a:effectLst/>
                        <a:latin typeface="Calibri"/>
                      </a:endParaRPr>
                    </a:p>
                  </a:txBody>
                  <a:tcPr marL="4413" marR="4413" marT="4413" marB="0" anchor="b"/>
                </a:tc>
                <a:tc>
                  <a:txBody>
                    <a:bodyPr/>
                    <a:lstStyle/>
                    <a:p>
                      <a:pPr algn="r" fontAlgn="b"/>
                      <a:r>
                        <a:rPr lang="en-US" sz="800" b="1" u="none" strike="noStrike" dirty="0">
                          <a:effectLst/>
                        </a:rPr>
                        <a:t>37,131,271</a:t>
                      </a:r>
                      <a:endParaRPr lang="en-US" sz="800" b="1" i="0" u="none" strike="noStrike" dirty="0">
                        <a:solidFill>
                          <a:srgbClr val="000000"/>
                        </a:solidFill>
                        <a:effectLst/>
                        <a:latin typeface="Calibri"/>
                      </a:endParaRPr>
                    </a:p>
                  </a:txBody>
                  <a:tcPr marL="4413" marR="4413" marT="4413" marB="0" anchor="b"/>
                </a:tc>
              </a:tr>
              <a:tr h="204986">
                <a:tc>
                  <a:txBody>
                    <a:bodyPr/>
                    <a:lstStyle/>
                    <a:p>
                      <a:pPr algn="l" fontAlgn="b"/>
                      <a:r>
                        <a:rPr lang="en-US" sz="800" u="none" strike="noStrike">
                          <a:effectLst/>
                        </a:rPr>
                        <a:t>Surplus (Deficit)</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-293,007</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337,172</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a:effectLst/>
                        </a:rPr>
                        <a:t>448,037</a:t>
                      </a:r>
                      <a:endParaRPr lang="en-US" sz="800" b="0" i="0" u="none" strike="noStrike">
                        <a:solidFill>
                          <a:srgbClr val="000000"/>
                        </a:solidFill>
                        <a:effectLst/>
                        <a:latin typeface="Calibri"/>
                      </a:endParaRPr>
                    </a:p>
                  </a:txBody>
                  <a:tcPr marL="4413" marR="4413" marT="4413" marB="0" anchor="b"/>
                </a:tc>
                <a:tc>
                  <a:txBody>
                    <a:bodyPr/>
                    <a:lstStyle/>
                    <a:p>
                      <a:pPr algn="r" fontAlgn="b"/>
                      <a:r>
                        <a:rPr lang="en-US" sz="800" u="none" strike="noStrike" dirty="0">
                          <a:effectLst/>
                        </a:rPr>
                        <a:t>44,906</a:t>
                      </a:r>
                      <a:endParaRPr lang="en-US" sz="800" b="0" i="0" u="none" strike="noStrike" dirty="0">
                        <a:solidFill>
                          <a:srgbClr val="000000"/>
                        </a:solidFill>
                        <a:effectLst/>
                        <a:latin typeface="Calibri"/>
                      </a:endParaRPr>
                    </a:p>
                  </a:txBody>
                  <a:tcPr marL="4413" marR="4413" marT="4413" marB="0" anchor="b"/>
                </a:tc>
              </a:tr>
            </a:tbl>
          </a:graphicData>
        </a:graphic>
      </p:graphicFrame>
      <p:sp>
        <p:nvSpPr>
          <p:cNvPr id="6" name="TextBox 5"/>
          <p:cNvSpPr txBox="1"/>
          <p:nvPr/>
        </p:nvSpPr>
        <p:spPr>
          <a:xfrm>
            <a:off x="838200" y="6248400"/>
            <a:ext cx="7620000" cy="369332"/>
          </a:xfrm>
          <a:prstGeom prst="rect">
            <a:avLst/>
          </a:prstGeom>
          <a:noFill/>
        </p:spPr>
        <p:txBody>
          <a:bodyPr wrap="square" rtlCol="0">
            <a:spAutoFit/>
          </a:bodyPr>
          <a:lstStyle/>
          <a:p>
            <a:r>
              <a:rPr lang="en-US" dirty="0" smtClean="0"/>
              <a:t>Scenario 1  -rollover of current negotiated agreements with step increases</a:t>
            </a:r>
            <a:endParaRPr lang="en-US" dirty="0"/>
          </a:p>
        </p:txBody>
      </p:sp>
    </p:spTree>
    <p:extLst>
      <p:ext uri="{BB962C8B-B14F-4D97-AF65-F5344CB8AC3E}">
        <p14:creationId xmlns:p14="http://schemas.microsoft.com/office/powerpoint/2010/main" val="2668105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Funding of OPEB Liability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02154763"/>
              </p:ext>
            </p:extLst>
          </p:nvPr>
        </p:nvGraphicFramePr>
        <p:xfrm>
          <a:off x="1371599" y="1523996"/>
          <a:ext cx="6248402" cy="4648203"/>
        </p:xfrm>
        <a:graphic>
          <a:graphicData uri="http://schemas.openxmlformats.org/drawingml/2006/table">
            <a:tbl>
              <a:tblPr>
                <a:tableStyleId>{5C22544A-7EE6-4342-B048-85BDC9FD1C3A}</a:tableStyleId>
              </a:tblPr>
              <a:tblGrid>
                <a:gridCol w="1761191"/>
                <a:gridCol w="995457"/>
                <a:gridCol w="1163918"/>
                <a:gridCol w="1163918"/>
                <a:gridCol w="1163918"/>
              </a:tblGrid>
              <a:tr h="235874">
                <a:tc>
                  <a:txBody>
                    <a:bodyPr/>
                    <a:lstStyle/>
                    <a:p>
                      <a:pPr algn="l" fontAlgn="b"/>
                      <a:endParaRPr lang="en-US" sz="1000" b="0" i="0" u="none" strike="noStrike" dirty="0">
                        <a:solidFill>
                          <a:srgbClr val="000000"/>
                        </a:solidFill>
                        <a:effectLst/>
                        <a:latin typeface="Calibri"/>
                      </a:endParaRPr>
                    </a:p>
                  </a:txBody>
                  <a:tcPr marL="5931" marR="5931" marT="5931" marB="0" anchor="b"/>
                </a:tc>
                <a:tc>
                  <a:txBody>
                    <a:bodyPr/>
                    <a:lstStyle/>
                    <a:p>
                      <a:pPr algn="r" fontAlgn="b"/>
                      <a:r>
                        <a:rPr lang="en-US" sz="1000" b="1" u="none" strike="noStrike" dirty="0">
                          <a:effectLst/>
                        </a:rPr>
                        <a:t>FY 13-14</a:t>
                      </a:r>
                      <a:endParaRPr lang="en-US" sz="1000" b="1" i="0" u="none" strike="noStrike" dirty="0">
                        <a:solidFill>
                          <a:srgbClr val="000000"/>
                        </a:solidFill>
                        <a:effectLst/>
                        <a:latin typeface="Calibri"/>
                      </a:endParaRPr>
                    </a:p>
                  </a:txBody>
                  <a:tcPr marL="5931" marR="5931" marT="5931" marB="0" anchor="b"/>
                </a:tc>
                <a:tc>
                  <a:txBody>
                    <a:bodyPr/>
                    <a:lstStyle/>
                    <a:p>
                      <a:pPr algn="r" fontAlgn="b"/>
                      <a:r>
                        <a:rPr lang="en-US" sz="1000" b="1" u="none" strike="noStrike" dirty="0">
                          <a:effectLst/>
                        </a:rPr>
                        <a:t>FY 14-15</a:t>
                      </a:r>
                      <a:endParaRPr lang="en-US" sz="1000" b="1" i="0" u="none" strike="noStrike" dirty="0">
                        <a:solidFill>
                          <a:srgbClr val="000000"/>
                        </a:solidFill>
                        <a:effectLst/>
                        <a:latin typeface="Calibri"/>
                      </a:endParaRPr>
                    </a:p>
                  </a:txBody>
                  <a:tcPr marL="5931" marR="5931" marT="5931" marB="0" anchor="b"/>
                </a:tc>
                <a:tc>
                  <a:txBody>
                    <a:bodyPr/>
                    <a:lstStyle/>
                    <a:p>
                      <a:pPr algn="r" fontAlgn="b"/>
                      <a:r>
                        <a:rPr lang="en-US" sz="1000" b="1" u="none" strike="noStrike" dirty="0">
                          <a:effectLst/>
                        </a:rPr>
                        <a:t>FY 15-16</a:t>
                      </a:r>
                      <a:endParaRPr lang="en-US" sz="1000" b="1" i="0" u="none" strike="noStrike" dirty="0">
                        <a:solidFill>
                          <a:srgbClr val="000000"/>
                        </a:solidFill>
                        <a:effectLst/>
                        <a:latin typeface="Calibri"/>
                      </a:endParaRPr>
                    </a:p>
                  </a:txBody>
                  <a:tcPr marL="5931" marR="5931" marT="5931" marB="0" anchor="b"/>
                </a:tc>
                <a:tc>
                  <a:txBody>
                    <a:bodyPr/>
                    <a:lstStyle/>
                    <a:p>
                      <a:pPr algn="r" fontAlgn="b"/>
                      <a:r>
                        <a:rPr lang="en-US" sz="1000" b="1" u="none" strike="noStrike" dirty="0">
                          <a:effectLst/>
                        </a:rPr>
                        <a:t>FY 16-17</a:t>
                      </a:r>
                      <a:endParaRPr lang="en-US" sz="1000" b="1" i="0" u="none" strike="noStrike" dirty="0">
                        <a:solidFill>
                          <a:srgbClr val="000000"/>
                        </a:solidFill>
                        <a:effectLst/>
                        <a:latin typeface="Calibri"/>
                      </a:endParaRPr>
                    </a:p>
                  </a:txBody>
                  <a:tcPr marL="5931" marR="5931" marT="5931" marB="0" anchor="b"/>
                </a:tc>
              </a:tr>
              <a:tr h="228011">
                <a:tc>
                  <a:txBody>
                    <a:bodyPr/>
                    <a:lstStyle/>
                    <a:p>
                      <a:pPr algn="l" fontAlgn="b"/>
                      <a:r>
                        <a:rPr lang="en-US" sz="1000" u="none" strike="noStrike">
                          <a:effectLst/>
                        </a:rPr>
                        <a:t>Total Unrestricted Expenses</a:t>
                      </a:r>
                      <a:endParaRPr lang="en-US" sz="1000" b="1" i="0" u="none" strike="noStrike">
                        <a:solidFill>
                          <a:srgbClr val="000000"/>
                        </a:solidFill>
                        <a:effectLst/>
                        <a:latin typeface="Calibri"/>
                      </a:endParaRPr>
                    </a:p>
                  </a:txBody>
                  <a:tcPr marL="5931" marR="5931" marT="5931" marB="0" anchor="b"/>
                </a:tc>
                <a:tc>
                  <a:txBody>
                    <a:bodyPr/>
                    <a:lstStyle/>
                    <a:p>
                      <a:pPr algn="r" fontAlgn="b"/>
                      <a:r>
                        <a:rPr lang="en-US" sz="1000" u="none" strike="noStrike">
                          <a:effectLst/>
                        </a:rPr>
                        <a:t>35,974,064</a:t>
                      </a:r>
                      <a:endParaRPr lang="en-US" sz="1000" b="0" i="0" u="none" strike="noStrike">
                        <a:solidFill>
                          <a:srgbClr val="000000"/>
                        </a:solidFill>
                        <a:effectLst/>
                        <a:latin typeface="Calibri"/>
                      </a:endParaRPr>
                    </a:p>
                  </a:txBody>
                  <a:tcPr marL="5931" marR="5931" marT="5931" marB="0" anchor="b"/>
                </a:tc>
                <a:tc>
                  <a:txBody>
                    <a:bodyPr/>
                    <a:lstStyle/>
                    <a:p>
                      <a:pPr algn="r" fontAlgn="b"/>
                      <a:r>
                        <a:rPr lang="en-US" sz="1000" u="none" strike="noStrike">
                          <a:effectLst/>
                        </a:rPr>
                        <a:t>36,447,974</a:t>
                      </a:r>
                      <a:endParaRPr lang="en-US" sz="1000" b="0" i="0" u="none" strike="noStrike">
                        <a:solidFill>
                          <a:srgbClr val="000000"/>
                        </a:solidFill>
                        <a:effectLst/>
                        <a:latin typeface="Calibri"/>
                      </a:endParaRPr>
                    </a:p>
                  </a:txBody>
                  <a:tcPr marL="5931" marR="5931" marT="5931" marB="0" anchor="b"/>
                </a:tc>
                <a:tc>
                  <a:txBody>
                    <a:bodyPr/>
                    <a:lstStyle/>
                    <a:p>
                      <a:pPr algn="r" fontAlgn="b"/>
                      <a:r>
                        <a:rPr lang="en-US" sz="1000" u="none" strike="noStrike">
                          <a:effectLst/>
                        </a:rPr>
                        <a:t>36,712,331</a:t>
                      </a:r>
                      <a:endParaRPr lang="en-US" sz="1000" b="0" i="0" u="none" strike="noStrike">
                        <a:solidFill>
                          <a:srgbClr val="000000"/>
                        </a:solidFill>
                        <a:effectLst/>
                        <a:latin typeface="Calibri"/>
                      </a:endParaRPr>
                    </a:p>
                  </a:txBody>
                  <a:tcPr marL="5931" marR="5931" marT="5931" marB="0" anchor="b"/>
                </a:tc>
                <a:tc>
                  <a:txBody>
                    <a:bodyPr/>
                    <a:lstStyle/>
                    <a:p>
                      <a:pPr algn="r" fontAlgn="b"/>
                      <a:r>
                        <a:rPr lang="en-US" sz="1000" u="none" strike="noStrike">
                          <a:effectLst/>
                        </a:rPr>
                        <a:t>37,131,271</a:t>
                      </a:r>
                      <a:endParaRPr lang="en-US" sz="1000" b="0" i="0" u="none" strike="noStrike">
                        <a:solidFill>
                          <a:srgbClr val="000000"/>
                        </a:solidFill>
                        <a:effectLst/>
                        <a:latin typeface="Calibri"/>
                      </a:endParaRPr>
                    </a:p>
                  </a:txBody>
                  <a:tcPr marL="5931" marR="5931" marT="5931" marB="0" anchor="b"/>
                </a:tc>
              </a:tr>
              <a:tr h="247667">
                <a:tc>
                  <a:txBody>
                    <a:bodyPr/>
                    <a:lstStyle/>
                    <a:p>
                      <a:pPr algn="l" fontAlgn="b"/>
                      <a:r>
                        <a:rPr lang="en-US" sz="1000" u="none" strike="noStrike">
                          <a:effectLst/>
                        </a:rPr>
                        <a:t>Surplus (Deficit)</a:t>
                      </a:r>
                      <a:endParaRPr lang="en-US" sz="1000" b="0" i="0" u="none" strike="noStrike">
                        <a:solidFill>
                          <a:srgbClr val="000000"/>
                        </a:solidFill>
                        <a:effectLst/>
                        <a:latin typeface="Calibri"/>
                      </a:endParaRPr>
                    </a:p>
                  </a:txBody>
                  <a:tcPr marL="5931" marR="5931" marT="5931" marB="0" anchor="b"/>
                </a:tc>
                <a:tc>
                  <a:txBody>
                    <a:bodyPr/>
                    <a:lstStyle/>
                    <a:p>
                      <a:pPr algn="r" fontAlgn="b"/>
                      <a:r>
                        <a:rPr lang="en-US" sz="1000" u="none" strike="noStrike">
                          <a:effectLst/>
                        </a:rPr>
                        <a:t>-293,007</a:t>
                      </a:r>
                      <a:endParaRPr lang="en-US" sz="1000" b="0" i="0" u="none" strike="noStrike">
                        <a:solidFill>
                          <a:srgbClr val="000000"/>
                        </a:solidFill>
                        <a:effectLst/>
                        <a:latin typeface="Calibri"/>
                      </a:endParaRPr>
                    </a:p>
                  </a:txBody>
                  <a:tcPr marL="5931" marR="5931" marT="5931" marB="0" anchor="b"/>
                </a:tc>
                <a:tc>
                  <a:txBody>
                    <a:bodyPr/>
                    <a:lstStyle/>
                    <a:p>
                      <a:pPr algn="r" fontAlgn="b"/>
                      <a:r>
                        <a:rPr lang="en-US" sz="1000" u="none" strike="noStrike">
                          <a:effectLst/>
                        </a:rPr>
                        <a:t>337,172</a:t>
                      </a:r>
                      <a:endParaRPr lang="en-US" sz="1000" b="0" i="0" u="none" strike="noStrike">
                        <a:solidFill>
                          <a:srgbClr val="000000"/>
                        </a:solidFill>
                        <a:effectLst/>
                        <a:latin typeface="Calibri"/>
                      </a:endParaRPr>
                    </a:p>
                  </a:txBody>
                  <a:tcPr marL="5931" marR="5931" marT="5931" marB="0" anchor="b"/>
                </a:tc>
                <a:tc>
                  <a:txBody>
                    <a:bodyPr/>
                    <a:lstStyle/>
                    <a:p>
                      <a:pPr algn="r" fontAlgn="b"/>
                      <a:r>
                        <a:rPr lang="en-US" sz="1000" u="none" strike="noStrike">
                          <a:effectLst/>
                        </a:rPr>
                        <a:t>448,037</a:t>
                      </a:r>
                      <a:endParaRPr lang="en-US" sz="1000" b="0" i="0" u="none" strike="noStrike">
                        <a:solidFill>
                          <a:srgbClr val="000000"/>
                        </a:solidFill>
                        <a:effectLst/>
                        <a:latin typeface="Calibri"/>
                      </a:endParaRPr>
                    </a:p>
                  </a:txBody>
                  <a:tcPr marL="5931" marR="5931" marT="5931" marB="0" anchor="b"/>
                </a:tc>
                <a:tc>
                  <a:txBody>
                    <a:bodyPr/>
                    <a:lstStyle/>
                    <a:p>
                      <a:pPr algn="r" fontAlgn="b"/>
                      <a:r>
                        <a:rPr lang="en-US" sz="1000" u="none" strike="noStrike">
                          <a:effectLst/>
                        </a:rPr>
                        <a:t>44,906</a:t>
                      </a:r>
                      <a:endParaRPr lang="en-US" sz="1000" b="0" i="0" u="none" strike="noStrike">
                        <a:solidFill>
                          <a:srgbClr val="000000"/>
                        </a:solidFill>
                        <a:effectLst/>
                        <a:latin typeface="Calibri"/>
                      </a:endParaRPr>
                    </a:p>
                  </a:txBody>
                  <a:tcPr marL="5931" marR="5931" marT="5931" marB="0" anchor="b"/>
                </a:tc>
              </a:tr>
              <a:tr h="235874">
                <a:tc>
                  <a:txBody>
                    <a:bodyPr/>
                    <a:lstStyle/>
                    <a:p>
                      <a:pPr algn="l" fontAlgn="b"/>
                      <a:r>
                        <a:rPr lang="en-US" sz="1000" u="none" strike="noStrike">
                          <a:effectLst/>
                        </a:rPr>
                        <a:t>OPEB Beginning</a:t>
                      </a:r>
                      <a:endParaRPr lang="en-US" sz="1000" b="1" i="0" u="none" strike="noStrike">
                        <a:solidFill>
                          <a:srgbClr val="002060"/>
                        </a:solidFill>
                        <a:effectLst/>
                        <a:latin typeface="Calibri"/>
                      </a:endParaRPr>
                    </a:p>
                  </a:txBody>
                  <a:tcPr marL="5931" marR="5931" marT="5931" marB="0" anchor="b"/>
                </a:tc>
                <a:tc>
                  <a:txBody>
                    <a:bodyPr/>
                    <a:lstStyle/>
                    <a:p>
                      <a:pPr algn="r" fontAlgn="b"/>
                      <a:r>
                        <a:rPr lang="en-US" sz="1000" u="none" strike="noStrike">
                          <a:effectLst/>
                        </a:rPr>
                        <a:t>0</a:t>
                      </a:r>
                      <a:endParaRPr lang="en-US" sz="1000" b="1" i="0" u="none" strike="noStrike">
                        <a:solidFill>
                          <a:srgbClr val="002060"/>
                        </a:solidFill>
                        <a:effectLst/>
                        <a:latin typeface="Calibri"/>
                      </a:endParaRPr>
                    </a:p>
                  </a:txBody>
                  <a:tcPr marL="5931" marR="5931" marT="5931" marB="0" anchor="b"/>
                </a:tc>
                <a:tc>
                  <a:txBody>
                    <a:bodyPr/>
                    <a:lstStyle/>
                    <a:p>
                      <a:pPr algn="r" fontAlgn="b"/>
                      <a:r>
                        <a:rPr lang="en-US" sz="1000" u="none" strike="noStrike">
                          <a:effectLst/>
                        </a:rPr>
                        <a:t>0</a:t>
                      </a:r>
                      <a:endParaRPr lang="en-US" sz="1000" b="1" i="0" u="none" strike="noStrike">
                        <a:solidFill>
                          <a:srgbClr val="002060"/>
                        </a:solidFill>
                        <a:effectLst/>
                        <a:latin typeface="Calibri"/>
                      </a:endParaRPr>
                    </a:p>
                  </a:txBody>
                  <a:tcPr marL="5931" marR="5931" marT="5931" marB="0" anchor="b"/>
                </a:tc>
                <a:tc>
                  <a:txBody>
                    <a:bodyPr/>
                    <a:lstStyle/>
                    <a:p>
                      <a:pPr algn="r" fontAlgn="b"/>
                      <a:r>
                        <a:rPr lang="en-US" sz="1000" u="none" strike="noStrike">
                          <a:effectLst/>
                        </a:rPr>
                        <a:t>101,152</a:t>
                      </a:r>
                      <a:endParaRPr lang="en-US" sz="1000" b="1" i="0" u="none" strike="noStrike">
                        <a:solidFill>
                          <a:srgbClr val="002060"/>
                        </a:solidFill>
                        <a:effectLst/>
                        <a:latin typeface="Calibri"/>
                      </a:endParaRPr>
                    </a:p>
                  </a:txBody>
                  <a:tcPr marL="5931" marR="5931" marT="5931" marB="0" anchor="b"/>
                </a:tc>
                <a:tc>
                  <a:txBody>
                    <a:bodyPr/>
                    <a:lstStyle/>
                    <a:p>
                      <a:pPr algn="r" fontAlgn="b"/>
                      <a:r>
                        <a:rPr lang="en-US" sz="1000" u="none" strike="noStrike">
                          <a:effectLst/>
                        </a:rPr>
                        <a:t>235,563</a:t>
                      </a:r>
                      <a:endParaRPr lang="en-US" sz="1000" b="1" i="0" u="none" strike="noStrike">
                        <a:solidFill>
                          <a:srgbClr val="002060"/>
                        </a:solidFill>
                        <a:effectLst/>
                        <a:latin typeface="Calibri"/>
                      </a:endParaRPr>
                    </a:p>
                  </a:txBody>
                  <a:tcPr marL="5931" marR="5931" marT="5931" marB="0" anchor="b"/>
                </a:tc>
              </a:tr>
              <a:tr h="423001">
                <a:tc>
                  <a:txBody>
                    <a:bodyPr/>
                    <a:lstStyle/>
                    <a:p>
                      <a:pPr algn="l" fontAlgn="b"/>
                      <a:r>
                        <a:rPr lang="en-US" sz="1000" u="none" strike="noStrike">
                          <a:effectLst/>
                        </a:rPr>
                        <a:t>OPEB Adjustment (30% of Surplus)</a:t>
                      </a:r>
                      <a:endParaRPr lang="en-US" sz="1000" b="1" i="0" u="none" strike="noStrike">
                        <a:solidFill>
                          <a:srgbClr val="002060"/>
                        </a:solidFill>
                        <a:effectLst/>
                        <a:latin typeface="Calibri"/>
                      </a:endParaRPr>
                    </a:p>
                  </a:txBody>
                  <a:tcPr marL="5931" marR="5931" marT="5931" marB="0" anchor="b"/>
                </a:tc>
                <a:tc>
                  <a:txBody>
                    <a:bodyPr/>
                    <a:lstStyle/>
                    <a:p>
                      <a:pPr algn="r" fontAlgn="b"/>
                      <a:r>
                        <a:rPr lang="en-US" sz="1000" u="none" strike="noStrike">
                          <a:effectLst/>
                        </a:rPr>
                        <a:t>0</a:t>
                      </a:r>
                      <a:endParaRPr lang="en-US" sz="1000" b="1" i="0" u="none" strike="noStrike">
                        <a:solidFill>
                          <a:srgbClr val="002060"/>
                        </a:solidFill>
                        <a:effectLst/>
                        <a:latin typeface="Calibri"/>
                      </a:endParaRPr>
                    </a:p>
                  </a:txBody>
                  <a:tcPr marL="5931" marR="5931" marT="5931" marB="0" anchor="b"/>
                </a:tc>
                <a:tc>
                  <a:txBody>
                    <a:bodyPr/>
                    <a:lstStyle/>
                    <a:p>
                      <a:pPr algn="r" fontAlgn="b"/>
                      <a:r>
                        <a:rPr lang="en-US" sz="1000" u="none" strike="noStrike">
                          <a:effectLst/>
                        </a:rPr>
                        <a:t>101,152</a:t>
                      </a:r>
                      <a:endParaRPr lang="en-US" sz="1000" b="1" i="0" u="none" strike="noStrike">
                        <a:solidFill>
                          <a:srgbClr val="002060"/>
                        </a:solidFill>
                        <a:effectLst/>
                        <a:latin typeface="Calibri"/>
                      </a:endParaRPr>
                    </a:p>
                  </a:txBody>
                  <a:tcPr marL="5931" marR="5931" marT="5931" marB="0" anchor="b"/>
                </a:tc>
                <a:tc>
                  <a:txBody>
                    <a:bodyPr/>
                    <a:lstStyle/>
                    <a:p>
                      <a:pPr algn="r" fontAlgn="b"/>
                      <a:r>
                        <a:rPr lang="en-US" sz="1000" u="none" strike="noStrike">
                          <a:effectLst/>
                        </a:rPr>
                        <a:t>134,411</a:t>
                      </a:r>
                      <a:endParaRPr lang="en-US" sz="1000" b="1" i="0" u="none" strike="noStrike">
                        <a:solidFill>
                          <a:srgbClr val="002060"/>
                        </a:solidFill>
                        <a:effectLst/>
                        <a:latin typeface="Calibri"/>
                      </a:endParaRPr>
                    </a:p>
                  </a:txBody>
                  <a:tcPr marL="5931" marR="5931" marT="5931" marB="0" anchor="b"/>
                </a:tc>
                <a:tc>
                  <a:txBody>
                    <a:bodyPr/>
                    <a:lstStyle/>
                    <a:p>
                      <a:pPr algn="r" fontAlgn="b"/>
                      <a:r>
                        <a:rPr lang="en-US" sz="1000" u="none" strike="noStrike">
                          <a:effectLst/>
                        </a:rPr>
                        <a:t>13,472</a:t>
                      </a:r>
                      <a:endParaRPr lang="en-US" sz="1000" b="1" i="0" u="none" strike="noStrike">
                        <a:solidFill>
                          <a:srgbClr val="002060"/>
                        </a:solidFill>
                        <a:effectLst/>
                        <a:latin typeface="Calibri"/>
                      </a:endParaRPr>
                    </a:p>
                  </a:txBody>
                  <a:tcPr marL="5931" marR="5931" marT="5931" marB="0" anchor="b"/>
                </a:tc>
              </a:tr>
              <a:tr h="235874">
                <a:tc>
                  <a:txBody>
                    <a:bodyPr/>
                    <a:lstStyle/>
                    <a:p>
                      <a:pPr algn="l" fontAlgn="b"/>
                      <a:r>
                        <a:rPr lang="en-US" sz="1000" u="none" strike="noStrike">
                          <a:effectLst/>
                        </a:rPr>
                        <a:t>OPEB Ending</a:t>
                      </a:r>
                      <a:endParaRPr lang="en-US" sz="1000" b="1" i="0" u="none" strike="noStrike">
                        <a:solidFill>
                          <a:srgbClr val="002060"/>
                        </a:solidFill>
                        <a:effectLst/>
                        <a:latin typeface="Calibri"/>
                      </a:endParaRPr>
                    </a:p>
                  </a:txBody>
                  <a:tcPr marL="5931" marR="5931" marT="5931" marB="0" anchor="b"/>
                </a:tc>
                <a:tc>
                  <a:txBody>
                    <a:bodyPr/>
                    <a:lstStyle/>
                    <a:p>
                      <a:pPr algn="r" fontAlgn="b"/>
                      <a:r>
                        <a:rPr lang="en-US" sz="1000" u="none" strike="noStrike">
                          <a:effectLst/>
                        </a:rPr>
                        <a:t>0</a:t>
                      </a:r>
                      <a:endParaRPr lang="en-US" sz="1000" b="1" i="0" u="none" strike="noStrike">
                        <a:solidFill>
                          <a:srgbClr val="002060"/>
                        </a:solidFill>
                        <a:effectLst/>
                        <a:latin typeface="Calibri"/>
                      </a:endParaRPr>
                    </a:p>
                  </a:txBody>
                  <a:tcPr marL="5931" marR="5931" marT="5931" marB="0" anchor="b"/>
                </a:tc>
                <a:tc>
                  <a:txBody>
                    <a:bodyPr/>
                    <a:lstStyle/>
                    <a:p>
                      <a:pPr algn="r" fontAlgn="b"/>
                      <a:r>
                        <a:rPr lang="en-US" sz="1000" u="none" strike="noStrike">
                          <a:effectLst/>
                        </a:rPr>
                        <a:t>101,152</a:t>
                      </a:r>
                      <a:endParaRPr lang="en-US" sz="1000" b="1" i="0" u="none" strike="noStrike">
                        <a:solidFill>
                          <a:srgbClr val="002060"/>
                        </a:solidFill>
                        <a:effectLst/>
                        <a:latin typeface="Calibri"/>
                      </a:endParaRPr>
                    </a:p>
                  </a:txBody>
                  <a:tcPr marL="5931" marR="5931" marT="5931" marB="0" anchor="b"/>
                </a:tc>
                <a:tc>
                  <a:txBody>
                    <a:bodyPr/>
                    <a:lstStyle/>
                    <a:p>
                      <a:pPr algn="r" fontAlgn="b"/>
                      <a:r>
                        <a:rPr lang="en-US" sz="1000" u="none" strike="noStrike">
                          <a:effectLst/>
                        </a:rPr>
                        <a:t>235,563</a:t>
                      </a:r>
                      <a:endParaRPr lang="en-US" sz="1000" b="1" i="0" u="none" strike="noStrike">
                        <a:solidFill>
                          <a:srgbClr val="002060"/>
                        </a:solidFill>
                        <a:effectLst/>
                        <a:latin typeface="Calibri"/>
                      </a:endParaRPr>
                    </a:p>
                  </a:txBody>
                  <a:tcPr marL="5931" marR="5931" marT="5931" marB="0" anchor="b"/>
                </a:tc>
                <a:tc>
                  <a:txBody>
                    <a:bodyPr/>
                    <a:lstStyle/>
                    <a:p>
                      <a:pPr algn="r" fontAlgn="b"/>
                      <a:r>
                        <a:rPr lang="en-US" sz="1000" u="none" strike="noStrike">
                          <a:effectLst/>
                        </a:rPr>
                        <a:t>249,035</a:t>
                      </a:r>
                      <a:endParaRPr lang="en-US" sz="1000" b="1" i="0" u="none" strike="noStrike">
                        <a:solidFill>
                          <a:srgbClr val="002060"/>
                        </a:solidFill>
                        <a:effectLst/>
                        <a:latin typeface="Calibri"/>
                      </a:endParaRPr>
                    </a:p>
                  </a:txBody>
                  <a:tcPr marL="5931" marR="5931" marT="5931" marB="0" anchor="b"/>
                </a:tc>
              </a:tr>
              <a:tr h="235874">
                <a:tc>
                  <a:txBody>
                    <a:bodyPr/>
                    <a:lstStyle/>
                    <a:p>
                      <a:pPr algn="l" fontAlgn="b"/>
                      <a:r>
                        <a:rPr lang="en-US" sz="1000" u="none" strike="noStrike">
                          <a:effectLst/>
                        </a:rPr>
                        <a:t>Reserve Adj Beginning</a:t>
                      </a:r>
                      <a:endParaRPr lang="en-US" sz="1000" b="1" i="0" u="none" strike="noStrike">
                        <a:solidFill>
                          <a:srgbClr val="FF0000"/>
                        </a:solidFill>
                        <a:effectLst/>
                        <a:latin typeface="Calibri"/>
                      </a:endParaRPr>
                    </a:p>
                  </a:txBody>
                  <a:tcPr marL="5931" marR="5931" marT="5931" marB="0" anchor="b"/>
                </a:tc>
                <a:tc>
                  <a:txBody>
                    <a:bodyPr/>
                    <a:lstStyle/>
                    <a:p>
                      <a:pPr algn="r" fontAlgn="b"/>
                      <a:r>
                        <a:rPr lang="en-US" sz="1000" u="none" strike="noStrike">
                          <a:effectLst/>
                        </a:rPr>
                        <a:t>0</a:t>
                      </a:r>
                      <a:endParaRPr lang="en-US" sz="1000" b="1" i="0" u="none" strike="noStrike">
                        <a:solidFill>
                          <a:srgbClr val="FF0000"/>
                        </a:solidFill>
                        <a:effectLst/>
                        <a:latin typeface="Calibri"/>
                      </a:endParaRPr>
                    </a:p>
                  </a:txBody>
                  <a:tcPr marL="5931" marR="5931" marT="5931" marB="0" anchor="b"/>
                </a:tc>
                <a:tc>
                  <a:txBody>
                    <a:bodyPr/>
                    <a:lstStyle/>
                    <a:p>
                      <a:pPr algn="r" fontAlgn="b"/>
                      <a:r>
                        <a:rPr lang="en-US" sz="1000" u="none" strike="noStrike">
                          <a:effectLst/>
                        </a:rPr>
                        <a:t>0</a:t>
                      </a:r>
                      <a:endParaRPr lang="en-US" sz="1000" b="1" i="0" u="none" strike="noStrike">
                        <a:solidFill>
                          <a:srgbClr val="FF0000"/>
                        </a:solidFill>
                        <a:effectLst/>
                        <a:latin typeface="Calibri"/>
                      </a:endParaRPr>
                    </a:p>
                  </a:txBody>
                  <a:tcPr marL="5931" marR="5931" marT="5931" marB="0" anchor="b"/>
                </a:tc>
                <a:tc>
                  <a:txBody>
                    <a:bodyPr/>
                    <a:lstStyle/>
                    <a:p>
                      <a:pPr algn="r" fontAlgn="b"/>
                      <a:r>
                        <a:rPr lang="en-US" sz="1000" u="none" strike="noStrike">
                          <a:effectLst/>
                        </a:rPr>
                        <a:t>236,020</a:t>
                      </a:r>
                      <a:endParaRPr lang="en-US" sz="1000" b="1" i="0" u="none" strike="noStrike">
                        <a:solidFill>
                          <a:srgbClr val="FF0000"/>
                        </a:solidFill>
                        <a:effectLst/>
                        <a:latin typeface="Calibri"/>
                      </a:endParaRPr>
                    </a:p>
                  </a:txBody>
                  <a:tcPr marL="5931" marR="5931" marT="5931" marB="0" anchor="b"/>
                </a:tc>
                <a:tc>
                  <a:txBody>
                    <a:bodyPr/>
                    <a:lstStyle/>
                    <a:p>
                      <a:pPr algn="r" fontAlgn="b"/>
                      <a:r>
                        <a:rPr lang="en-US" sz="1000" u="none" strike="noStrike">
                          <a:effectLst/>
                        </a:rPr>
                        <a:t>549,646</a:t>
                      </a:r>
                      <a:endParaRPr lang="en-US" sz="1000" b="1" i="0" u="none" strike="noStrike">
                        <a:solidFill>
                          <a:srgbClr val="FF0000"/>
                        </a:solidFill>
                        <a:effectLst/>
                        <a:latin typeface="Calibri"/>
                      </a:endParaRPr>
                    </a:p>
                  </a:txBody>
                  <a:tcPr marL="5931" marR="5931" marT="5931" marB="0" anchor="b"/>
                </a:tc>
              </a:tr>
              <a:tr h="423001">
                <a:tc>
                  <a:txBody>
                    <a:bodyPr/>
                    <a:lstStyle/>
                    <a:p>
                      <a:pPr algn="l" fontAlgn="b"/>
                      <a:r>
                        <a:rPr lang="en-US" sz="1000" u="none" strike="noStrike">
                          <a:effectLst/>
                        </a:rPr>
                        <a:t>Reserve Adjustment (70% of Surplus)</a:t>
                      </a:r>
                      <a:endParaRPr lang="en-US" sz="1000" b="1" i="0" u="none" strike="noStrike">
                        <a:solidFill>
                          <a:srgbClr val="FF0000"/>
                        </a:solidFill>
                        <a:effectLst/>
                        <a:latin typeface="Calibri"/>
                      </a:endParaRPr>
                    </a:p>
                  </a:txBody>
                  <a:tcPr marL="5931" marR="5931" marT="5931" marB="0" anchor="b"/>
                </a:tc>
                <a:tc>
                  <a:txBody>
                    <a:bodyPr/>
                    <a:lstStyle/>
                    <a:p>
                      <a:pPr algn="r" fontAlgn="b"/>
                      <a:r>
                        <a:rPr lang="en-US" sz="1000" u="none" strike="noStrike">
                          <a:effectLst/>
                        </a:rPr>
                        <a:t>0</a:t>
                      </a:r>
                      <a:endParaRPr lang="en-US" sz="1000" b="1" i="0" u="none" strike="noStrike">
                        <a:solidFill>
                          <a:srgbClr val="FF0000"/>
                        </a:solidFill>
                        <a:effectLst/>
                        <a:latin typeface="Calibri"/>
                      </a:endParaRPr>
                    </a:p>
                  </a:txBody>
                  <a:tcPr marL="5931" marR="5931" marT="5931" marB="0" anchor="b"/>
                </a:tc>
                <a:tc>
                  <a:txBody>
                    <a:bodyPr/>
                    <a:lstStyle/>
                    <a:p>
                      <a:pPr algn="r" fontAlgn="b"/>
                      <a:r>
                        <a:rPr lang="en-US" sz="1000" u="none" strike="noStrike">
                          <a:effectLst/>
                        </a:rPr>
                        <a:t>236,020</a:t>
                      </a:r>
                      <a:endParaRPr lang="en-US" sz="1000" b="1" i="0" u="none" strike="noStrike">
                        <a:solidFill>
                          <a:srgbClr val="FF0000"/>
                        </a:solidFill>
                        <a:effectLst/>
                        <a:latin typeface="Calibri"/>
                      </a:endParaRPr>
                    </a:p>
                  </a:txBody>
                  <a:tcPr marL="5931" marR="5931" marT="5931" marB="0" anchor="b"/>
                </a:tc>
                <a:tc>
                  <a:txBody>
                    <a:bodyPr/>
                    <a:lstStyle/>
                    <a:p>
                      <a:pPr algn="r" fontAlgn="b"/>
                      <a:r>
                        <a:rPr lang="en-US" sz="1000" u="none" strike="noStrike">
                          <a:effectLst/>
                        </a:rPr>
                        <a:t>313,626</a:t>
                      </a:r>
                      <a:endParaRPr lang="en-US" sz="1000" b="1" i="0" u="none" strike="noStrike">
                        <a:solidFill>
                          <a:srgbClr val="FF0000"/>
                        </a:solidFill>
                        <a:effectLst/>
                        <a:latin typeface="Calibri"/>
                      </a:endParaRPr>
                    </a:p>
                  </a:txBody>
                  <a:tcPr marL="5931" marR="5931" marT="5931" marB="0" anchor="b"/>
                </a:tc>
                <a:tc>
                  <a:txBody>
                    <a:bodyPr/>
                    <a:lstStyle/>
                    <a:p>
                      <a:pPr algn="r" fontAlgn="b"/>
                      <a:r>
                        <a:rPr lang="en-US" sz="1000" u="none" strike="noStrike">
                          <a:effectLst/>
                        </a:rPr>
                        <a:t>31,434</a:t>
                      </a:r>
                      <a:endParaRPr lang="en-US" sz="1000" b="1" i="0" u="none" strike="noStrike">
                        <a:solidFill>
                          <a:srgbClr val="FF0000"/>
                        </a:solidFill>
                        <a:effectLst/>
                        <a:latin typeface="Calibri"/>
                      </a:endParaRPr>
                    </a:p>
                  </a:txBody>
                  <a:tcPr marL="5931" marR="5931" marT="5931" marB="0" anchor="b"/>
                </a:tc>
              </a:tr>
              <a:tr h="235874">
                <a:tc>
                  <a:txBody>
                    <a:bodyPr/>
                    <a:lstStyle/>
                    <a:p>
                      <a:pPr algn="l" fontAlgn="b"/>
                      <a:r>
                        <a:rPr lang="en-US" sz="1000" u="none" strike="noStrike">
                          <a:effectLst/>
                        </a:rPr>
                        <a:t>Reserve Adjustment Ending</a:t>
                      </a:r>
                      <a:endParaRPr lang="en-US" sz="1000" b="1" i="0" u="none" strike="noStrike">
                        <a:solidFill>
                          <a:srgbClr val="FF0000"/>
                        </a:solidFill>
                        <a:effectLst/>
                        <a:latin typeface="Calibri"/>
                      </a:endParaRPr>
                    </a:p>
                  </a:txBody>
                  <a:tcPr marL="5931" marR="5931" marT="5931" marB="0" anchor="b"/>
                </a:tc>
                <a:tc>
                  <a:txBody>
                    <a:bodyPr/>
                    <a:lstStyle/>
                    <a:p>
                      <a:pPr algn="r" fontAlgn="b"/>
                      <a:r>
                        <a:rPr lang="en-US" sz="1000" u="none" strike="noStrike">
                          <a:effectLst/>
                        </a:rPr>
                        <a:t>0</a:t>
                      </a:r>
                      <a:endParaRPr lang="en-US" sz="1000" b="1" i="0" u="none" strike="noStrike">
                        <a:solidFill>
                          <a:srgbClr val="FF0000"/>
                        </a:solidFill>
                        <a:effectLst/>
                        <a:latin typeface="Calibri"/>
                      </a:endParaRPr>
                    </a:p>
                  </a:txBody>
                  <a:tcPr marL="5931" marR="5931" marT="5931" marB="0" anchor="b"/>
                </a:tc>
                <a:tc>
                  <a:txBody>
                    <a:bodyPr/>
                    <a:lstStyle/>
                    <a:p>
                      <a:pPr algn="r" fontAlgn="b"/>
                      <a:r>
                        <a:rPr lang="en-US" sz="1000" u="none" strike="noStrike">
                          <a:effectLst/>
                        </a:rPr>
                        <a:t>236,020</a:t>
                      </a:r>
                      <a:endParaRPr lang="en-US" sz="1000" b="1" i="0" u="none" strike="noStrike">
                        <a:solidFill>
                          <a:srgbClr val="FF0000"/>
                        </a:solidFill>
                        <a:effectLst/>
                        <a:latin typeface="Calibri"/>
                      </a:endParaRPr>
                    </a:p>
                  </a:txBody>
                  <a:tcPr marL="5931" marR="5931" marT="5931" marB="0" anchor="b"/>
                </a:tc>
                <a:tc>
                  <a:txBody>
                    <a:bodyPr/>
                    <a:lstStyle/>
                    <a:p>
                      <a:pPr algn="r" fontAlgn="b"/>
                      <a:r>
                        <a:rPr lang="en-US" sz="1000" u="none" strike="noStrike">
                          <a:effectLst/>
                        </a:rPr>
                        <a:t>549,646</a:t>
                      </a:r>
                      <a:endParaRPr lang="en-US" sz="1000" b="1" i="0" u="none" strike="noStrike">
                        <a:solidFill>
                          <a:srgbClr val="FF0000"/>
                        </a:solidFill>
                        <a:effectLst/>
                        <a:latin typeface="Calibri"/>
                      </a:endParaRPr>
                    </a:p>
                  </a:txBody>
                  <a:tcPr marL="5931" marR="5931" marT="5931" marB="0" anchor="b"/>
                </a:tc>
                <a:tc>
                  <a:txBody>
                    <a:bodyPr/>
                    <a:lstStyle/>
                    <a:p>
                      <a:pPr algn="r" fontAlgn="b"/>
                      <a:r>
                        <a:rPr lang="en-US" sz="1000" u="none" strike="noStrike">
                          <a:effectLst/>
                        </a:rPr>
                        <a:t>581,081</a:t>
                      </a:r>
                      <a:endParaRPr lang="en-US" sz="1000" b="1" i="0" u="none" strike="noStrike">
                        <a:solidFill>
                          <a:srgbClr val="FF0000"/>
                        </a:solidFill>
                        <a:effectLst/>
                        <a:latin typeface="Calibri"/>
                      </a:endParaRPr>
                    </a:p>
                  </a:txBody>
                  <a:tcPr marL="5931" marR="5931" marT="5931" marB="0" anchor="b"/>
                </a:tc>
              </a:tr>
              <a:tr h="423001">
                <a:tc gridSpan="2">
                  <a:txBody>
                    <a:bodyPr/>
                    <a:lstStyle/>
                    <a:p>
                      <a:pPr algn="l" fontAlgn="b"/>
                      <a:r>
                        <a:rPr lang="en-US" sz="1000" u="none" strike="noStrike">
                          <a:effectLst/>
                        </a:rPr>
                        <a:t>Projected Surplus after OPEB and Reserve funding </a:t>
                      </a:r>
                      <a:endParaRPr lang="en-US" sz="1000" b="0" i="0" u="none" strike="noStrike">
                        <a:solidFill>
                          <a:srgbClr val="000000"/>
                        </a:solidFill>
                        <a:effectLst/>
                        <a:latin typeface="Calibri"/>
                      </a:endParaRPr>
                    </a:p>
                  </a:txBody>
                  <a:tcPr marL="5931" marR="5931" marT="5931" marB="0" anchor="b"/>
                </a:tc>
                <a:tc hMerge="1">
                  <a:txBody>
                    <a:bodyPr/>
                    <a:lstStyle/>
                    <a:p>
                      <a:endParaRPr lang="en-US"/>
                    </a:p>
                  </a:txBody>
                  <a:tcPr/>
                </a:tc>
                <a:tc>
                  <a:txBody>
                    <a:bodyPr/>
                    <a:lstStyle/>
                    <a:p>
                      <a:pPr algn="r" fontAlgn="b"/>
                      <a:r>
                        <a:rPr lang="en-US" sz="1100" u="none" strike="noStrike">
                          <a:effectLst/>
                        </a:rPr>
                        <a:t>0</a:t>
                      </a:r>
                      <a:endParaRPr lang="en-US" sz="1100" b="1" i="0" u="none" strike="noStrike">
                        <a:solidFill>
                          <a:srgbClr val="FF0000"/>
                        </a:solidFill>
                        <a:effectLst/>
                        <a:latin typeface="Calibri"/>
                      </a:endParaRPr>
                    </a:p>
                  </a:txBody>
                  <a:tcPr marL="5931" marR="5931" marT="5931" marB="0" anchor="b"/>
                </a:tc>
                <a:tc>
                  <a:txBody>
                    <a:bodyPr/>
                    <a:lstStyle/>
                    <a:p>
                      <a:pPr algn="r" fontAlgn="b"/>
                      <a:r>
                        <a:rPr lang="en-US" sz="1100" u="none" strike="noStrike">
                          <a:effectLst/>
                        </a:rPr>
                        <a:t>0</a:t>
                      </a:r>
                      <a:endParaRPr lang="en-US" sz="1100" b="1" i="0" u="none" strike="noStrike">
                        <a:solidFill>
                          <a:srgbClr val="FF0000"/>
                        </a:solidFill>
                        <a:effectLst/>
                        <a:latin typeface="Calibri"/>
                      </a:endParaRPr>
                    </a:p>
                  </a:txBody>
                  <a:tcPr marL="5931" marR="5931" marT="5931" marB="0" anchor="b"/>
                </a:tc>
                <a:tc>
                  <a:txBody>
                    <a:bodyPr/>
                    <a:lstStyle/>
                    <a:p>
                      <a:pPr algn="r" fontAlgn="b"/>
                      <a:r>
                        <a:rPr lang="en-US" sz="1100" u="none" strike="noStrike">
                          <a:effectLst/>
                        </a:rPr>
                        <a:t>0</a:t>
                      </a:r>
                      <a:endParaRPr lang="en-US" sz="1100" b="1" i="0" u="none" strike="noStrike">
                        <a:solidFill>
                          <a:srgbClr val="FF0000"/>
                        </a:solidFill>
                        <a:effectLst/>
                        <a:latin typeface="Calibri"/>
                      </a:endParaRPr>
                    </a:p>
                  </a:txBody>
                  <a:tcPr marL="5931" marR="5931" marT="5931" marB="0" anchor="b"/>
                </a:tc>
              </a:tr>
              <a:tr h="235874">
                <a:tc>
                  <a:txBody>
                    <a:bodyPr/>
                    <a:lstStyle/>
                    <a:p>
                      <a:pPr algn="l" fontAlgn="b"/>
                      <a:r>
                        <a:rPr lang="en-US" sz="1000" u="none" strike="noStrike">
                          <a:effectLst/>
                        </a:rPr>
                        <a:t>Beginning balance</a:t>
                      </a:r>
                      <a:endParaRPr lang="en-US" sz="1000" b="0" i="0" u="none" strike="noStrike">
                        <a:solidFill>
                          <a:srgbClr val="000000"/>
                        </a:solidFill>
                        <a:effectLst/>
                        <a:latin typeface="Calibri"/>
                      </a:endParaRPr>
                    </a:p>
                  </a:txBody>
                  <a:tcPr marL="5931" marR="5931" marT="5931" marB="0" anchor="b"/>
                </a:tc>
                <a:tc>
                  <a:txBody>
                    <a:bodyPr/>
                    <a:lstStyle/>
                    <a:p>
                      <a:pPr algn="r" fontAlgn="b"/>
                      <a:r>
                        <a:rPr lang="en-US" sz="1000" u="none" strike="noStrike">
                          <a:effectLst/>
                        </a:rPr>
                        <a:t>2,335,584</a:t>
                      </a:r>
                      <a:endParaRPr lang="en-US" sz="1000" b="0" i="0" u="none" strike="noStrike">
                        <a:solidFill>
                          <a:srgbClr val="000000"/>
                        </a:solidFill>
                        <a:effectLst/>
                        <a:latin typeface="Calibri"/>
                      </a:endParaRPr>
                    </a:p>
                  </a:txBody>
                  <a:tcPr marL="5931" marR="5931" marT="5931" marB="0" anchor="b"/>
                </a:tc>
                <a:tc>
                  <a:txBody>
                    <a:bodyPr/>
                    <a:lstStyle/>
                    <a:p>
                      <a:pPr algn="r" fontAlgn="b"/>
                      <a:r>
                        <a:rPr lang="en-US" sz="1000" u="none" strike="noStrike">
                          <a:effectLst/>
                        </a:rPr>
                        <a:t>2,042,577</a:t>
                      </a:r>
                      <a:endParaRPr lang="en-US" sz="1000" b="0" i="0" u="none" strike="noStrike">
                        <a:solidFill>
                          <a:srgbClr val="000000"/>
                        </a:solidFill>
                        <a:effectLst/>
                        <a:latin typeface="Calibri"/>
                      </a:endParaRPr>
                    </a:p>
                  </a:txBody>
                  <a:tcPr marL="5931" marR="5931" marT="5931" marB="0" anchor="b"/>
                </a:tc>
                <a:tc>
                  <a:txBody>
                    <a:bodyPr/>
                    <a:lstStyle/>
                    <a:p>
                      <a:pPr algn="r" fontAlgn="b"/>
                      <a:r>
                        <a:rPr lang="en-US" sz="1000" u="none" strike="noStrike">
                          <a:effectLst/>
                        </a:rPr>
                        <a:t>2,278,597</a:t>
                      </a:r>
                      <a:endParaRPr lang="en-US" sz="1000" b="0" i="0" u="none" strike="noStrike">
                        <a:solidFill>
                          <a:srgbClr val="000000"/>
                        </a:solidFill>
                        <a:effectLst/>
                        <a:latin typeface="Calibri"/>
                      </a:endParaRPr>
                    </a:p>
                  </a:txBody>
                  <a:tcPr marL="5931" marR="5931" marT="5931" marB="0" anchor="b"/>
                </a:tc>
                <a:tc>
                  <a:txBody>
                    <a:bodyPr/>
                    <a:lstStyle/>
                    <a:p>
                      <a:pPr algn="r" fontAlgn="b"/>
                      <a:r>
                        <a:rPr lang="en-US" sz="1000" u="none" strike="noStrike">
                          <a:effectLst/>
                        </a:rPr>
                        <a:t>2,592,223</a:t>
                      </a:r>
                      <a:endParaRPr lang="en-US" sz="1000" b="0" i="0" u="none" strike="noStrike">
                        <a:solidFill>
                          <a:srgbClr val="000000"/>
                        </a:solidFill>
                        <a:effectLst/>
                        <a:latin typeface="Calibri"/>
                      </a:endParaRPr>
                    </a:p>
                  </a:txBody>
                  <a:tcPr marL="5931" marR="5931" marT="5931" marB="0" anchor="b"/>
                </a:tc>
              </a:tr>
              <a:tr h="235874">
                <a:tc>
                  <a:txBody>
                    <a:bodyPr/>
                    <a:lstStyle/>
                    <a:p>
                      <a:pPr algn="l" fontAlgn="b"/>
                      <a:r>
                        <a:rPr lang="en-US" sz="1000" u="none" strike="noStrike">
                          <a:effectLst/>
                        </a:rPr>
                        <a:t> Change in operations</a:t>
                      </a:r>
                      <a:endParaRPr lang="en-US" sz="1000" b="0" i="0" u="none" strike="noStrike">
                        <a:solidFill>
                          <a:srgbClr val="000000"/>
                        </a:solidFill>
                        <a:effectLst/>
                        <a:latin typeface="Calibri"/>
                      </a:endParaRPr>
                    </a:p>
                  </a:txBody>
                  <a:tcPr marL="5931" marR="5931" marT="5931" marB="0" anchor="b"/>
                </a:tc>
                <a:tc>
                  <a:txBody>
                    <a:bodyPr/>
                    <a:lstStyle/>
                    <a:p>
                      <a:pPr algn="r" fontAlgn="b"/>
                      <a:r>
                        <a:rPr lang="en-US" sz="1000" u="none" strike="noStrike">
                          <a:effectLst/>
                        </a:rPr>
                        <a:t>-293,007</a:t>
                      </a:r>
                      <a:endParaRPr lang="en-US" sz="1000" b="0" i="0" u="none" strike="noStrike">
                        <a:solidFill>
                          <a:srgbClr val="000000"/>
                        </a:solidFill>
                        <a:effectLst/>
                        <a:latin typeface="Calibri"/>
                      </a:endParaRPr>
                    </a:p>
                  </a:txBody>
                  <a:tcPr marL="5931" marR="5931" marT="5931" marB="0" anchor="b"/>
                </a:tc>
                <a:tc>
                  <a:txBody>
                    <a:bodyPr/>
                    <a:lstStyle/>
                    <a:p>
                      <a:pPr algn="r" fontAlgn="b"/>
                      <a:r>
                        <a:rPr lang="en-US" sz="1000" u="none" strike="noStrike">
                          <a:effectLst/>
                        </a:rPr>
                        <a:t>337,172</a:t>
                      </a:r>
                      <a:endParaRPr lang="en-US" sz="1000" b="0" i="0" u="none" strike="noStrike">
                        <a:solidFill>
                          <a:srgbClr val="000000"/>
                        </a:solidFill>
                        <a:effectLst/>
                        <a:latin typeface="Calibri"/>
                      </a:endParaRPr>
                    </a:p>
                  </a:txBody>
                  <a:tcPr marL="5931" marR="5931" marT="5931" marB="0" anchor="b"/>
                </a:tc>
                <a:tc>
                  <a:txBody>
                    <a:bodyPr/>
                    <a:lstStyle/>
                    <a:p>
                      <a:pPr algn="r" fontAlgn="b"/>
                      <a:r>
                        <a:rPr lang="en-US" sz="1000" u="none" strike="noStrike">
                          <a:effectLst/>
                        </a:rPr>
                        <a:t>448,037</a:t>
                      </a:r>
                      <a:endParaRPr lang="en-US" sz="1000" b="0" i="0" u="none" strike="noStrike">
                        <a:solidFill>
                          <a:srgbClr val="000000"/>
                        </a:solidFill>
                        <a:effectLst/>
                        <a:latin typeface="Calibri"/>
                      </a:endParaRPr>
                    </a:p>
                  </a:txBody>
                  <a:tcPr marL="5931" marR="5931" marT="5931" marB="0" anchor="b"/>
                </a:tc>
                <a:tc>
                  <a:txBody>
                    <a:bodyPr/>
                    <a:lstStyle/>
                    <a:p>
                      <a:pPr algn="r" fontAlgn="b"/>
                      <a:r>
                        <a:rPr lang="en-US" sz="1000" u="none" strike="noStrike">
                          <a:effectLst/>
                        </a:rPr>
                        <a:t>44,906</a:t>
                      </a:r>
                      <a:endParaRPr lang="en-US" sz="1000" b="0" i="0" u="none" strike="noStrike">
                        <a:solidFill>
                          <a:srgbClr val="000000"/>
                        </a:solidFill>
                        <a:effectLst/>
                        <a:latin typeface="Calibri"/>
                      </a:endParaRPr>
                    </a:p>
                  </a:txBody>
                  <a:tcPr marL="5931" marR="5931" marT="5931" marB="0" anchor="b"/>
                </a:tc>
              </a:tr>
              <a:tr h="235874">
                <a:tc>
                  <a:txBody>
                    <a:bodyPr/>
                    <a:lstStyle/>
                    <a:p>
                      <a:pPr algn="l" fontAlgn="b"/>
                      <a:r>
                        <a:rPr lang="en-US" sz="1000" u="none" strike="noStrike">
                          <a:effectLst/>
                        </a:rPr>
                        <a:t>Ending balance</a:t>
                      </a:r>
                      <a:endParaRPr lang="en-US" sz="1000" b="0" i="0" u="none" strike="noStrike">
                        <a:solidFill>
                          <a:srgbClr val="000000"/>
                        </a:solidFill>
                        <a:effectLst/>
                        <a:latin typeface="Calibri"/>
                      </a:endParaRPr>
                    </a:p>
                  </a:txBody>
                  <a:tcPr marL="5931" marR="5931" marT="5931" marB="0" anchor="b"/>
                </a:tc>
                <a:tc>
                  <a:txBody>
                    <a:bodyPr/>
                    <a:lstStyle/>
                    <a:p>
                      <a:pPr algn="r" fontAlgn="b"/>
                      <a:r>
                        <a:rPr lang="en-US" sz="1000" u="none" strike="noStrike">
                          <a:effectLst/>
                        </a:rPr>
                        <a:t>2,042,577</a:t>
                      </a:r>
                      <a:endParaRPr lang="en-US" sz="1000" b="0" i="0" u="none" strike="noStrike">
                        <a:solidFill>
                          <a:srgbClr val="000000"/>
                        </a:solidFill>
                        <a:effectLst/>
                        <a:latin typeface="Calibri"/>
                      </a:endParaRPr>
                    </a:p>
                  </a:txBody>
                  <a:tcPr marL="5931" marR="5931" marT="5931" marB="0" anchor="b"/>
                </a:tc>
                <a:tc>
                  <a:txBody>
                    <a:bodyPr/>
                    <a:lstStyle/>
                    <a:p>
                      <a:pPr algn="r" fontAlgn="b"/>
                      <a:r>
                        <a:rPr lang="en-US" sz="1000" u="none" strike="noStrike">
                          <a:effectLst/>
                        </a:rPr>
                        <a:t>2,379,749</a:t>
                      </a:r>
                      <a:endParaRPr lang="en-US" sz="1000" b="0" i="0" u="none" strike="noStrike">
                        <a:solidFill>
                          <a:srgbClr val="000000"/>
                        </a:solidFill>
                        <a:effectLst/>
                        <a:latin typeface="Calibri"/>
                      </a:endParaRPr>
                    </a:p>
                  </a:txBody>
                  <a:tcPr marL="5931" marR="5931" marT="5931" marB="0" anchor="b"/>
                </a:tc>
                <a:tc>
                  <a:txBody>
                    <a:bodyPr/>
                    <a:lstStyle/>
                    <a:p>
                      <a:pPr algn="r" fontAlgn="b"/>
                      <a:r>
                        <a:rPr lang="en-US" sz="1000" u="none" strike="noStrike">
                          <a:effectLst/>
                        </a:rPr>
                        <a:t>2,726,634</a:t>
                      </a:r>
                      <a:endParaRPr lang="en-US" sz="1000" b="0" i="0" u="none" strike="noStrike">
                        <a:solidFill>
                          <a:srgbClr val="000000"/>
                        </a:solidFill>
                        <a:effectLst/>
                        <a:latin typeface="Calibri"/>
                      </a:endParaRPr>
                    </a:p>
                  </a:txBody>
                  <a:tcPr marL="5931" marR="5931" marT="5931" marB="0" anchor="b"/>
                </a:tc>
                <a:tc>
                  <a:txBody>
                    <a:bodyPr/>
                    <a:lstStyle/>
                    <a:p>
                      <a:pPr algn="r" fontAlgn="b"/>
                      <a:r>
                        <a:rPr lang="en-US" sz="1000" u="none" strike="noStrike">
                          <a:effectLst/>
                        </a:rPr>
                        <a:t>2,637,129</a:t>
                      </a:r>
                      <a:endParaRPr lang="en-US" sz="1000" b="0" i="0" u="none" strike="noStrike">
                        <a:solidFill>
                          <a:srgbClr val="000000"/>
                        </a:solidFill>
                        <a:effectLst/>
                        <a:latin typeface="Calibri"/>
                      </a:endParaRPr>
                    </a:p>
                  </a:txBody>
                  <a:tcPr marL="5931" marR="5931" marT="5931" marB="0" anchor="b"/>
                </a:tc>
              </a:tr>
              <a:tr h="235874">
                <a:tc>
                  <a:txBody>
                    <a:bodyPr/>
                    <a:lstStyle/>
                    <a:p>
                      <a:pPr algn="l" fontAlgn="b"/>
                      <a:r>
                        <a:rPr lang="en-US" sz="1000" u="none" strike="noStrike">
                          <a:effectLst/>
                        </a:rPr>
                        <a:t>  Designated - OPEB</a:t>
                      </a:r>
                      <a:endParaRPr lang="en-US" sz="1000" b="1" i="0" u="none" strike="noStrike">
                        <a:solidFill>
                          <a:srgbClr val="002060"/>
                        </a:solidFill>
                        <a:effectLst/>
                        <a:latin typeface="Calibri"/>
                      </a:endParaRPr>
                    </a:p>
                  </a:txBody>
                  <a:tcPr marL="5931" marR="5931" marT="5931" marB="0" anchor="b"/>
                </a:tc>
                <a:tc>
                  <a:txBody>
                    <a:bodyPr/>
                    <a:lstStyle/>
                    <a:p>
                      <a:pPr algn="l" fontAlgn="b"/>
                      <a:r>
                        <a:rPr lang="en-US" sz="1000" u="none" strike="noStrike">
                          <a:effectLst/>
                        </a:rPr>
                        <a:t> </a:t>
                      </a:r>
                      <a:endParaRPr lang="en-US" sz="1000" b="0" i="0" u="none" strike="noStrike">
                        <a:solidFill>
                          <a:srgbClr val="000000"/>
                        </a:solidFill>
                        <a:effectLst/>
                        <a:latin typeface="Calibri"/>
                      </a:endParaRPr>
                    </a:p>
                  </a:txBody>
                  <a:tcPr marL="5931" marR="5931" marT="5931" marB="0" anchor="b"/>
                </a:tc>
                <a:tc>
                  <a:txBody>
                    <a:bodyPr/>
                    <a:lstStyle/>
                    <a:p>
                      <a:pPr algn="r" fontAlgn="b"/>
                      <a:r>
                        <a:rPr lang="en-US" sz="1000" u="none" strike="noStrike">
                          <a:effectLst/>
                        </a:rPr>
                        <a:t>101,152</a:t>
                      </a:r>
                      <a:endParaRPr lang="en-US" sz="1000" b="1" i="0" u="none" strike="noStrike">
                        <a:solidFill>
                          <a:srgbClr val="002060"/>
                        </a:solidFill>
                        <a:effectLst/>
                        <a:latin typeface="Calibri"/>
                      </a:endParaRPr>
                    </a:p>
                  </a:txBody>
                  <a:tcPr marL="5931" marR="5931" marT="5931" marB="0" anchor="b"/>
                </a:tc>
                <a:tc>
                  <a:txBody>
                    <a:bodyPr/>
                    <a:lstStyle/>
                    <a:p>
                      <a:pPr algn="r" fontAlgn="b"/>
                      <a:r>
                        <a:rPr lang="en-US" sz="1000" u="none" strike="noStrike">
                          <a:effectLst/>
                        </a:rPr>
                        <a:t>134,411</a:t>
                      </a:r>
                      <a:endParaRPr lang="en-US" sz="1000" b="1" i="0" u="none" strike="noStrike">
                        <a:solidFill>
                          <a:srgbClr val="002060"/>
                        </a:solidFill>
                        <a:effectLst/>
                        <a:latin typeface="Calibri"/>
                      </a:endParaRPr>
                    </a:p>
                  </a:txBody>
                  <a:tcPr marL="5931" marR="5931" marT="5931" marB="0" anchor="b"/>
                </a:tc>
                <a:tc>
                  <a:txBody>
                    <a:bodyPr/>
                    <a:lstStyle/>
                    <a:p>
                      <a:pPr algn="r" fontAlgn="b"/>
                      <a:r>
                        <a:rPr lang="en-US" sz="1000" u="none" strike="noStrike">
                          <a:effectLst/>
                        </a:rPr>
                        <a:t>13,472</a:t>
                      </a:r>
                      <a:endParaRPr lang="en-US" sz="1000" b="1" i="0" u="none" strike="noStrike">
                        <a:solidFill>
                          <a:srgbClr val="002060"/>
                        </a:solidFill>
                        <a:effectLst/>
                        <a:latin typeface="Calibri"/>
                      </a:endParaRPr>
                    </a:p>
                  </a:txBody>
                  <a:tcPr marL="5931" marR="5931" marT="5931" marB="0" anchor="b"/>
                </a:tc>
              </a:tr>
              <a:tr h="308908">
                <a:tc>
                  <a:txBody>
                    <a:bodyPr/>
                    <a:lstStyle/>
                    <a:p>
                      <a:pPr algn="l" fontAlgn="b"/>
                      <a:r>
                        <a:rPr lang="en-US" sz="1000" u="none" strike="noStrike">
                          <a:effectLst/>
                        </a:rPr>
                        <a:t>  Designated - increase reserves</a:t>
                      </a:r>
                      <a:endParaRPr lang="en-US" sz="1000" b="1" i="0" u="none" strike="noStrike">
                        <a:solidFill>
                          <a:srgbClr val="FF0000"/>
                        </a:solidFill>
                        <a:effectLst/>
                        <a:latin typeface="Calibri"/>
                      </a:endParaRPr>
                    </a:p>
                  </a:txBody>
                  <a:tcPr marL="5931" marR="5931" marT="5931" marB="0" anchor="b"/>
                </a:tc>
                <a:tc>
                  <a:txBody>
                    <a:bodyPr/>
                    <a:lstStyle/>
                    <a:p>
                      <a:pPr algn="l" fontAlgn="b"/>
                      <a:r>
                        <a:rPr lang="en-US" sz="1000" u="none" strike="noStrike">
                          <a:effectLst/>
                        </a:rPr>
                        <a:t> </a:t>
                      </a:r>
                      <a:endParaRPr lang="en-US" sz="1000" b="0" i="0" u="none" strike="noStrike">
                        <a:solidFill>
                          <a:srgbClr val="000000"/>
                        </a:solidFill>
                        <a:effectLst/>
                        <a:latin typeface="Calibri"/>
                      </a:endParaRPr>
                    </a:p>
                  </a:txBody>
                  <a:tcPr marL="5931" marR="5931" marT="5931" marB="0" anchor="b"/>
                </a:tc>
                <a:tc>
                  <a:txBody>
                    <a:bodyPr/>
                    <a:lstStyle/>
                    <a:p>
                      <a:pPr algn="r" fontAlgn="b"/>
                      <a:r>
                        <a:rPr lang="en-US" sz="1000" u="none" strike="noStrike">
                          <a:effectLst/>
                        </a:rPr>
                        <a:t>236,020</a:t>
                      </a:r>
                      <a:endParaRPr lang="en-US" sz="1000" b="1" i="0" u="none" strike="noStrike">
                        <a:solidFill>
                          <a:srgbClr val="FF0000"/>
                        </a:solidFill>
                        <a:effectLst/>
                        <a:latin typeface="Calibri"/>
                      </a:endParaRPr>
                    </a:p>
                  </a:txBody>
                  <a:tcPr marL="5931" marR="5931" marT="5931" marB="0" anchor="b"/>
                </a:tc>
                <a:tc>
                  <a:txBody>
                    <a:bodyPr/>
                    <a:lstStyle/>
                    <a:p>
                      <a:pPr algn="r" fontAlgn="b"/>
                      <a:r>
                        <a:rPr lang="en-US" sz="1000" u="none" strike="noStrike">
                          <a:effectLst/>
                        </a:rPr>
                        <a:t>313,626</a:t>
                      </a:r>
                      <a:endParaRPr lang="en-US" sz="1000" b="1" i="0" u="none" strike="noStrike">
                        <a:solidFill>
                          <a:srgbClr val="FF0000"/>
                        </a:solidFill>
                        <a:effectLst/>
                        <a:latin typeface="Calibri"/>
                      </a:endParaRPr>
                    </a:p>
                  </a:txBody>
                  <a:tcPr marL="5931" marR="5931" marT="5931" marB="0" anchor="b"/>
                </a:tc>
                <a:tc>
                  <a:txBody>
                    <a:bodyPr/>
                    <a:lstStyle/>
                    <a:p>
                      <a:pPr algn="r" fontAlgn="b"/>
                      <a:r>
                        <a:rPr lang="en-US" sz="1000" u="none" strike="noStrike">
                          <a:effectLst/>
                        </a:rPr>
                        <a:t>31,434</a:t>
                      </a:r>
                      <a:endParaRPr lang="en-US" sz="1000" b="1" i="0" u="none" strike="noStrike">
                        <a:solidFill>
                          <a:srgbClr val="FF0000"/>
                        </a:solidFill>
                        <a:effectLst/>
                        <a:latin typeface="Calibri"/>
                      </a:endParaRPr>
                    </a:p>
                  </a:txBody>
                  <a:tcPr marL="5931" marR="5931" marT="5931" marB="0" anchor="b"/>
                </a:tc>
              </a:tr>
              <a:tr h="235874">
                <a:tc>
                  <a:txBody>
                    <a:bodyPr/>
                    <a:lstStyle/>
                    <a:p>
                      <a:pPr algn="l" fontAlgn="b"/>
                      <a:r>
                        <a:rPr lang="en-US" sz="1000" u="none" strike="noStrike">
                          <a:effectLst/>
                        </a:rPr>
                        <a:t>Ending balance</a:t>
                      </a:r>
                      <a:endParaRPr lang="en-US" sz="1000" b="0" i="0" u="none" strike="noStrike">
                        <a:solidFill>
                          <a:srgbClr val="000000"/>
                        </a:solidFill>
                        <a:effectLst/>
                        <a:latin typeface="Calibri"/>
                      </a:endParaRPr>
                    </a:p>
                  </a:txBody>
                  <a:tcPr marL="5931" marR="5931" marT="5931" marB="0" anchor="b"/>
                </a:tc>
                <a:tc>
                  <a:txBody>
                    <a:bodyPr/>
                    <a:lstStyle/>
                    <a:p>
                      <a:pPr algn="r" fontAlgn="b"/>
                      <a:r>
                        <a:rPr lang="en-US" sz="1000" u="none" strike="noStrike">
                          <a:effectLst/>
                        </a:rPr>
                        <a:t>2,042,577</a:t>
                      </a:r>
                      <a:endParaRPr lang="en-US" sz="1000" b="0" i="0" u="none" strike="noStrike">
                        <a:solidFill>
                          <a:srgbClr val="000000"/>
                        </a:solidFill>
                        <a:effectLst/>
                        <a:latin typeface="Calibri"/>
                      </a:endParaRPr>
                    </a:p>
                  </a:txBody>
                  <a:tcPr marL="5931" marR="5931" marT="5931" marB="0" anchor="b"/>
                </a:tc>
                <a:tc>
                  <a:txBody>
                    <a:bodyPr/>
                    <a:lstStyle/>
                    <a:p>
                      <a:pPr algn="r" fontAlgn="b"/>
                      <a:r>
                        <a:rPr lang="en-US" sz="1000" u="none" strike="noStrike">
                          <a:effectLst/>
                        </a:rPr>
                        <a:t>2,278,597</a:t>
                      </a:r>
                      <a:endParaRPr lang="en-US" sz="1000" b="0" i="0" u="none" strike="noStrike">
                        <a:solidFill>
                          <a:srgbClr val="000000"/>
                        </a:solidFill>
                        <a:effectLst/>
                        <a:latin typeface="Calibri"/>
                      </a:endParaRPr>
                    </a:p>
                  </a:txBody>
                  <a:tcPr marL="5931" marR="5931" marT="5931" marB="0" anchor="b"/>
                </a:tc>
                <a:tc>
                  <a:txBody>
                    <a:bodyPr/>
                    <a:lstStyle/>
                    <a:p>
                      <a:pPr algn="r" fontAlgn="b"/>
                      <a:r>
                        <a:rPr lang="en-US" sz="1000" u="none" strike="noStrike">
                          <a:effectLst/>
                        </a:rPr>
                        <a:t>2,592,223</a:t>
                      </a:r>
                      <a:endParaRPr lang="en-US" sz="1000" b="0" i="0" u="none" strike="noStrike">
                        <a:solidFill>
                          <a:srgbClr val="000000"/>
                        </a:solidFill>
                        <a:effectLst/>
                        <a:latin typeface="Calibri"/>
                      </a:endParaRPr>
                    </a:p>
                  </a:txBody>
                  <a:tcPr marL="5931" marR="5931" marT="5931" marB="0" anchor="b"/>
                </a:tc>
                <a:tc>
                  <a:txBody>
                    <a:bodyPr/>
                    <a:lstStyle/>
                    <a:p>
                      <a:pPr algn="r" fontAlgn="b"/>
                      <a:r>
                        <a:rPr lang="en-US" sz="1000" u="none" strike="noStrike">
                          <a:effectLst/>
                        </a:rPr>
                        <a:t>2,623,657</a:t>
                      </a:r>
                      <a:endParaRPr lang="en-US" sz="1000" b="0" i="0" u="none" strike="noStrike">
                        <a:solidFill>
                          <a:srgbClr val="000000"/>
                        </a:solidFill>
                        <a:effectLst/>
                        <a:latin typeface="Calibri"/>
                      </a:endParaRPr>
                    </a:p>
                  </a:txBody>
                  <a:tcPr marL="5931" marR="5931" marT="5931" marB="0" anchor="b"/>
                </a:tc>
              </a:tr>
              <a:tr h="235874">
                <a:tc>
                  <a:txBody>
                    <a:bodyPr/>
                    <a:lstStyle/>
                    <a:p>
                      <a:pPr algn="l" fontAlgn="b"/>
                      <a:r>
                        <a:rPr lang="en-US" sz="1000" u="none" strike="noStrike">
                          <a:effectLst/>
                        </a:rPr>
                        <a:t> </a:t>
                      </a:r>
                      <a:endParaRPr lang="en-US" sz="1000" b="1" i="0" u="none" strike="noStrike">
                        <a:solidFill>
                          <a:srgbClr val="FF0000"/>
                        </a:solidFill>
                        <a:effectLst/>
                        <a:latin typeface="Calibri"/>
                      </a:endParaRPr>
                    </a:p>
                  </a:txBody>
                  <a:tcPr marL="5931" marR="5931" marT="5931" marB="0" anchor="b"/>
                </a:tc>
                <a:tc>
                  <a:txBody>
                    <a:bodyPr/>
                    <a:lstStyle/>
                    <a:p>
                      <a:pPr algn="r" fontAlgn="b"/>
                      <a:r>
                        <a:rPr lang="en-US" sz="1000" b="1" u="none" strike="noStrike" dirty="0">
                          <a:effectLst/>
                        </a:rPr>
                        <a:t>5.68%</a:t>
                      </a:r>
                      <a:endParaRPr lang="en-US" sz="1000" b="1" i="0" u="none" strike="noStrike" dirty="0">
                        <a:solidFill>
                          <a:srgbClr val="000000"/>
                        </a:solidFill>
                        <a:effectLst/>
                        <a:latin typeface="Calibri"/>
                      </a:endParaRPr>
                    </a:p>
                  </a:txBody>
                  <a:tcPr marL="5931" marR="5931" marT="5931" marB="0" anchor="b"/>
                </a:tc>
                <a:tc>
                  <a:txBody>
                    <a:bodyPr/>
                    <a:lstStyle/>
                    <a:p>
                      <a:pPr algn="r" fontAlgn="b"/>
                      <a:r>
                        <a:rPr lang="en-US" sz="1000" b="1" u="none" strike="noStrike" dirty="0">
                          <a:effectLst/>
                        </a:rPr>
                        <a:t>6.25%</a:t>
                      </a:r>
                      <a:endParaRPr lang="en-US" sz="1000" b="1" i="0" u="none" strike="noStrike" dirty="0">
                        <a:solidFill>
                          <a:srgbClr val="000000"/>
                        </a:solidFill>
                        <a:effectLst/>
                        <a:latin typeface="Calibri"/>
                      </a:endParaRPr>
                    </a:p>
                  </a:txBody>
                  <a:tcPr marL="5931" marR="5931" marT="5931" marB="0" anchor="b"/>
                </a:tc>
                <a:tc>
                  <a:txBody>
                    <a:bodyPr/>
                    <a:lstStyle/>
                    <a:p>
                      <a:pPr algn="r" fontAlgn="b"/>
                      <a:r>
                        <a:rPr lang="en-US" sz="1000" b="1" u="none" strike="noStrike" dirty="0">
                          <a:effectLst/>
                        </a:rPr>
                        <a:t>7.06%</a:t>
                      </a:r>
                      <a:endParaRPr lang="en-US" sz="1000" b="1" i="0" u="none" strike="noStrike" dirty="0">
                        <a:solidFill>
                          <a:srgbClr val="000000"/>
                        </a:solidFill>
                        <a:effectLst/>
                        <a:latin typeface="Calibri"/>
                      </a:endParaRPr>
                    </a:p>
                  </a:txBody>
                  <a:tcPr marL="5931" marR="5931" marT="5931" marB="0" anchor="b"/>
                </a:tc>
                <a:tc>
                  <a:txBody>
                    <a:bodyPr/>
                    <a:lstStyle/>
                    <a:p>
                      <a:pPr algn="r" fontAlgn="b"/>
                      <a:r>
                        <a:rPr lang="en-US" sz="1000" b="1" u="none" strike="noStrike" dirty="0">
                          <a:effectLst/>
                        </a:rPr>
                        <a:t>7.07%</a:t>
                      </a:r>
                      <a:endParaRPr lang="en-US" sz="1000" b="1" i="0" u="none" strike="noStrike" dirty="0">
                        <a:solidFill>
                          <a:srgbClr val="000000"/>
                        </a:solidFill>
                        <a:effectLst/>
                        <a:latin typeface="Calibri"/>
                      </a:endParaRPr>
                    </a:p>
                  </a:txBody>
                  <a:tcPr marL="5931" marR="5931" marT="5931" marB="0" anchor="b"/>
                </a:tc>
              </a:tr>
            </a:tbl>
          </a:graphicData>
        </a:graphic>
      </p:graphicFrame>
    </p:spTree>
    <p:extLst>
      <p:ext uri="{BB962C8B-B14F-4D97-AF65-F5344CB8AC3E}">
        <p14:creationId xmlns:p14="http://schemas.microsoft.com/office/powerpoint/2010/main" val="1024416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04800"/>
            <a:ext cx="7772400" cy="1470025"/>
          </a:xfrm>
        </p:spPr>
        <p:txBody>
          <a:bodyPr/>
          <a:lstStyle/>
          <a:p>
            <a:r>
              <a:rPr lang="en-US" dirty="0" smtClean="0"/>
              <a:t>Scenario 1</a:t>
            </a:r>
            <a:br>
              <a:rPr lang="en-US" dirty="0" smtClean="0"/>
            </a:br>
            <a:endParaRPr lang="en-US" dirty="0"/>
          </a:p>
        </p:txBody>
      </p:sp>
      <p:sp>
        <p:nvSpPr>
          <p:cNvPr id="3" name="Subtitle 2"/>
          <p:cNvSpPr>
            <a:spLocks noGrp="1"/>
          </p:cNvSpPr>
          <p:nvPr>
            <p:ph type="subTitle" idx="1"/>
          </p:nvPr>
        </p:nvSpPr>
        <p:spPr>
          <a:xfrm>
            <a:off x="1371600" y="5181600"/>
            <a:ext cx="6400800" cy="990600"/>
          </a:xfrm>
        </p:spPr>
        <p:txBody>
          <a:bodyPr/>
          <a:lstStyle/>
          <a:p>
            <a:r>
              <a:rPr lang="en-US" dirty="0" smtClean="0"/>
              <a:t>Rollover current negotiated agreements including step increases</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604930830"/>
              </p:ext>
            </p:extLst>
          </p:nvPr>
        </p:nvGraphicFramePr>
        <p:xfrm>
          <a:off x="990600" y="1143000"/>
          <a:ext cx="7162799" cy="3954165"/>
        </p:xfrm>
        <a:graphic>
          <a:graphicData uri="http://schemas.openxmlformats.org/drawingml/2006/table">
            <a:tbl>
              <a:tblPr>
                <a:tableStyleId>{5C22544A-7EE6-4342-B048-85BDC9FD1C3A}</a:tableStyleId>
              </a:tblPr>
              <a:tblGrid>
                <a:gridCol w="2018926"/>
                <a:gridCol w="1141132"/>
                <a:gridCol w="1334247"/>
                <a:gridCol w="1334247"/>
                <a:gridCol w="1334247"/>
              </a:tblGrid>
              <a:tr h="442631">
                <a:tc>
                  <a:txBody>
                    <a:bodyPr/>
                    <a:lstStyle/>
                    <a:p>
                      <a:pPr algn="l" fontAlgn="b"/>
                      <a:endParaRPr lang="en-US" sz="1100" b="1" i="1" u="sng" strike="noStrike" dirty="0">
                        <a:solidFill>
                          <a:srgbClr val="000000"/>
                        </a:solidFill>
                        <a:effectLst/>
                        <a:latin typeface="Calibri"/>
                      </a:endParaRPr>
                    </a:p>
                  </a:txBody>
                  <a:tcPr marL="6350" marR="6350" marT="6350" marB="0" anchor="b"/>
                </a:tc>
                <a:tc>
                  <a:txBody>
                    <a:bodyPr/>
                    <a:lstStyle/>
                    <a:p>
                      <a:pPr algn="r" fontAlgn="b"/>
                      <a:r>
                        <a:rPr lang="en-US" sz="1100" b="1" u="none" strike="noStrike" dirty="0">
                          <a:effectLst/>
                        </a:rPr>
                        <a:t>FY 13-14</a:t>
                      </a:r>
                      <a:endParaRPr lang="en-US" sz="1100" b="1" i="0" u="none" strike="noStrike" dirty="0">
                        <a:solidFill>
                          <a:srgbClr val="000000"/>
                        </a:solidFill>
                        <a:effectLst/>
                        <a:latin typeface="Calibri"/>
                      </a:endParaRPr>
                    </a:p>
                  </a:txBody>
                  <a:tcPr marL="6350" marR="6350" marT="6350" marB="0" anchor="b"/>
                </a:tc>
                <a:tc>
                  <a:txBody>
                    <a:bodyPr/>
                    <a:lstStyle/>
                    <a:p>
                      <a:pPr algn="r" fontAlgn="b"/>
                      <a:r>
                        <a:rPr lang="en-US" sz="1100" b="1" u="none" strike="noStrike" dirty="0">
                          <a:effectLst/>
                        </a:rPr>
                        <a:t>FY 14-15</a:t>
                      </a:r>
                      <a:endParaRPr lang="en-US" sz="1100" b="1" i="0" u="none" strike="noStrike" dirty="0">
                        <a:solidFill>
                          <a:srgbClr val="000000"/>
                        </a:solidFill>
                        <a:effectLst/>
                        <a:latin typeface="Calibri"/>
                      </a:endParaRPr>
                    </a:p>
                  </a:txBody>
                  <a:tcPr marL="6350" marR="6350" marT="6350" marB="0" anchor="b"/>
                </a:tc>
                <a:tc>
                  <a:txBody>
                    <a:bodyPr/>
                    <a:lstStyle/>
                    <a:p>
                      <a:pPr algn="r" fontAlgn="b"/>
                      <a:r>
                        <a:rPr lang="en-US" sz="1100" b="1" u="none" strike="noStrike" dirty="0">
                          <a:effectLst/>
                        </a:rPr>
                        <a:t>FY 15-16</a:t>
                      </a:r>
                      <a:endParaRPr lang="en-US" sz="1100" b="1" i="0" u="none" strike="noStrike" dirty="0">
                        <a:solidFill>
                          <a:srgbClr val="000000"/>
                        </a:solidFill>
                        <a:effectLst/>
                        <a:latin typeface="Calibri"/>
                      </a:endParaRPr>
                    </a:p>
                  </a:txBody>
                  <a:tcPr marL="6350" marR="6350" marT="6350" marB="0" anchor="b"/>
                </a:tc>
                <a:tc>
                  <a:txBody>
                    <a:bodyPr/>
                    <a:lstStyle/>
                    <a:p>
                      <a:pPr algn="r" fontAlgn="b"/>
                      <a:r>
                        <a:rPr lang="en-US" sz="1100" b="1" u="none" strike="noStrike" dirty="0">
                          <a:effectLst/>
                        </a:rPr>
                        <a:t>FY 16-17</a:t>
                      </a:r>
                      <a:endParaRPr lang="en-US" sz="1100" b="1" i="0" u="none" strike="noStrike" dirty="0">
                        <a:solidFill>
                          <a:srgbClr val="000000"/>
                        </a:solidFill>
                        <a:effectLst/>
                        <a:latin typeface="Calibri"/>
                      </a:endParaRPr>
                    </a:p>
                  </a:txBody>
                  <a:tcPr marL="6350" marR="6350" marT="6350" marB="0" anchor="b"/>
                </a:tc>
              </a:tr>
              <a:tr h="427874">
                <a:tc>
                  <a:txBody>
                    <a:bodyPr/>
                    <a:lstStyle/>
                    <a:p>
                      <a:pPr algn="l" fontAlgn="b"/>
                      <a:r>
                        <a:rPr lang="en-US" sz="1100" u="none" strike="noStrike">
                          <a:effectLst/>
                        </a:rPr>
                        <a:t>Total Unrestricted Revenues</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dirty="0">
                          <a:effectLst/>
                        </a:rPr>
                        <a:t>35,681,057</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u="none" strike="noStrike">
                          <a:effectLst/>
                        </a:rPr>
                        <a:t>36,785,146</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dirty="0">
                          <a:effectLst/>
                        </a:rPr>
                        <a:t>37,160,368</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u="none" strike="noStrike" dirty="0">
                          <a:effectLst/>
                        </a:rPr>
                        <a:t>37,176,177</a:t>
                      </a:r>
                      <a:endParaRPr lang="en-US" sz="1100" b="0" i="0" u="none" strike="noStrike" dirty="0">
                        <a:solidFill>
                          <a:srgbClr val="000000"/>
                        </a:solidFill>
                        <a:effectLst/>
                        <a:latin typeface="Calibri"/>
                      </a:endParaRPr>
                    </a:p>
                  </a:txBody>
                  <a:tcPr marL="6350" marR="6350" marT="6350" marB="0" anchor="b"/>
                </a:tc>
              </a:tr>
              <a:tr h="442631">
                <a:tc>
                  <a:txBody>
                    <a:bodyPr/>
                    <a:lstStyle/>
                    <a:p>
                      <a:pPr algn="l" fontAlgn="b"/>
                      <a:r>
                        <a:rPr lang="en-US" sz="1100" u="none" strike="noStrike">
                          <a:effectLst/>
                        </a:rPr>
                        <a:t>Total Unrestricted Expenses</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35,974,064</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36,447,974</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36,712,331</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37,131,271</a:t>
                      </a:r>
                      <a:endParaRPr lang="en-US" sz="1100" b="0" i="0" u="none" strike="noStrike">
                        <a:solidFill>
                          <a:srgbClr val="000000"/>
                        </a:solidFill>
                        <a:effectLst/>
                        <a:latin typeface="Calibri"/>
                      </a:endParaRPr>
                    </a:p>
                  </a:txBody>
                  <a:tcPr marL="6350" marR="6350" marT="6350" marB="0" anchor="b"/>
                </a:tc>
              </a:tr>
              <a:tr h="442631">
                <a:tc>
                  <a:txBody>
                    <a:bodyPr/>
                    <a:lstStyle/>
                    <a:p>
                      <a:pPr algn="l" fontAlgn="b"/>
                      <a:r>
                        <a:rPr lang="en-US" sz="1100" u="none" strike="noStrike" dirty="0">
                          <a:effectLst/>
                        </a:rPr>
                        <a:t>Surplus - Deficit</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u="none" strike="noStrike">
                          <a:effectLst/>
                        </a:rPr>
                        <a:t>-293,007</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dirty="0">
                          <a:effectLst/>
                        </a:rPr>
                        <a:t>337,172</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u="none" strike="noStrike">
                          <a:effectLst/>
                        </a:rPr>
                        <a:t>448,037</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44,906</a:t>
                      </a:r>
                      <a:endParaRPr lang="en-US" sz="1100" b="0" i="0" u="none" strike="noStrike">
                        <a:solidFill>
                          <a:srgbClr val="000000"/>
                        </a:solidFill>
                        <a:effectLst/>
                        <a:latin typeface="Calibri"/>
                      </a:endParaRPr>
                    </a:p>
                  </a:txBody>
                  <a:tcPr marL="6350" marR="6350" marT="6350" marB="0" anchor="b"/>
                </a:tc>
              </a:tr>
              <a:tr h="442631">
                <a:tc>
                  <a:txBody>
                    <a:bodyPr/>
                    <a:lstStyle/>
                    <a:p>
                      <a:pPr algn="l" fontAlgn="b"/>
                      <a:r>
                        <a:rPr lang="en-US" sz="1100" b="0" i="0" u="none" strike="noStrike" dirty="0" smtClean="0">
                          <a:solidFill>
                            <a:srgbClr val="000000"/>
                          </a:solidFill>
                          <a:effectLst/>
                          <a:latin typeface="Calibri"/>
                        </a:rPr>
                        <a:t>Ending Balance</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2,042,577</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2,379,749</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2,726,634</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2,637,129</a:t>
                      </a:r>
                      <a:endParaRPr lang="en-US" sz="1100" b="0" i="0" u="none" strike="noStrike" dirty="0">
                        <a:solidFill>
                          <a:srgbClr val="000000"/>
                        </a:solidFill>
                        <a:effectLst/>
                        <a:latin typeface="Calibri"/>
                      </a:endParaRPr>
                    </a:p>
                  </a:txBody>
                  <a:tcPr marL="6350" marR="6350" marT="6350" marB="0" anchor="b"/>
                </a:tc>
              </a:tr>
              <a:tr h="442631">
                <a:tc>
                  <a:txBody>
                    <a:bodyPr/>
                    <a:lstStyle/>
                    <a:p>
                      <a:pPr algn="l" fontAlgn="b"/>
                      <a:r>
                        <a:rPr lang="en-US" sz="1100" b="0" i="0" u="none" strike="noStrike" dirty="0" smtClean="0">
                          <a:solidFill>
                            <a:srgbClr val="000000"/>
                          </a:solidFill>
                          <a:effectLst/>
                          <a:latin typeface="Calibri"/>
                        </a:rPr>
                        <a:t>Designated</a:t>
                      </a:r>
                      <a:r>
                        <a:rPr lang="en-US" sz="1100" b="0" i="0" u="none" strike="noStrike" baseline="0" dirty="0" smtClean="0">
                          <a:solidFill>
                            <a:srgbClr val="000000"/>
                          </a:solidFill>
                          <a:effectLst/>
                          <a:latin typeface="Calibri"/>
                        </a:rPr>
                        <a:t> – OPEB</a:t>
                      </a:r>
                      <a:endParaRPr lang="en-US" sz="1100" b="0" i="0" u="none" strike="noStrike" dirty="0">
                        <a:solidFill>
                          <a:srgbClr val="000000"/>
                        </a:solidFill>
                        <a:effectLst/>
                        <a:latin typeface="Calibri"/>
                      </a:endParaRPr>
                    </a:p>
                  </a:txBody>
                  <a:tcPr marL="6350" marR="6350" marT="6350" marB="0" anchor="b"/>
                </a:tc>
                <a:tc>
                  <a:txBody>
                    <a:bodyPr/>
                    <a:lstStyle/>
                    <a:p>
                      <a:pPr algn="r" fontAlgn="b"/>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101,152</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134,411</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13,472</a:t>
                      </a:r>
                      <a:endParaRPr lang="en-US" sz="1100" b="0" i="0" u="none" strike="noStrike" dirty="0">
                        <a:solidFill>
                          <a:srgbClr val="000000"/>
                        </a:solidFill>
                        <a:effectLst/>
                        <a:latin typeface="Calibri"/>
                      </a:endParaRPr>
                    </a:p>
                  </a:txBody>
                  <a:tcPr marL="6350" marR="6350" marT="6350" marB="0" anchor="b"/>
                </a:tc>
              </a:tr>
              <a:tr h="442631">
                <a:tc>
                  <a:txBody>
                    <a:bodyPr/>
                    <a:lstStyle/>
                    <a:p>
                      <a:pPr algn="l" fontAlgn="b"/>
                      <a:r>
                        <a:rPr lang="en-US" sz="1100" b="0" i="0" u="none" strike="noStrike" dirty="0" smtClean="0">
                          <a:solidFill>
                            <a:srgbClr val="000000"/>
                          </a:solidFill>
                          <a:effectLst/>
                          <a:latin typeface="Calibri"/>
                        </a:rPr>
                        <a:t>Designated – increase reserve</a:t>
                      </a:r>
                      <a:endParaRPr lang="en-US" sz="1100" b="0" i="0" u="none" strike="noStrike" dirty="0">
                        <a:solidFill>
                          <a:srgbClr val="000000"/>
                        </a:solidFill>
                        <a:effectLst/>
                        <a:latin typeface="Calibri"/>
                      </a:endParaRPr>
                    </a:p>
                  </a:txBody>
                  <a:tcPr marL="6350" marR="6350" marT="6350" marB="0" anchor="b"/>
                </a:tc>
                <a:tc>
                  <a:txBody>
                    <a:bodyPr/>
                    <a:lstStyle/>
                    <a:p>
                      <a:pPr algn="r" fontAlgn="b"/>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236,020</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313,626</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31,434</a:t>
                      </a:r>
                      <a:endParaRPr lang="en-US" sz="1100" b="0" i="0" u="none" strike="noStrike" dirty="0">
                        <a:solidFill>
                          <a:srgbClr val="000000"/>
                        </a:solidFill>
                        <a:effectLst/>
                        <a:latin typeface="Calibri"/>
                      </a:endParaRPr>
                    </a:p>
                  </a:txBody>
                  <a:tcPr marL="6350" marR="6350" marT="6350" marB="0" anchor="b"/>
                </a:tc>
              </a:tr>
              <a:tr h="442631">
                <a:tc>
                  <a:txBody>
                    <a:bodyPr/>
                    <a:lstStyle/>
                    <a:p>
                      <a:pPr algn="l" fontAlgn="b"/>
                      <a:r>
                        <a:rPr lang="en-US" sz="1100" b="0" i="0" u="none" strike="noStrike" dirty="0" smtClean="0">
                          <a:solidFill>
                            <a:srgbClr val="000000"/>
                          </a:solidFill>
                          <a:effectLst/>
                          <a:latin typeface="Calibri"/>
                        </a:rPr>
                        <a:t>Ending Balance</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2,042,577</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2,278,597</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2,592,223</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2,623,657</a:t>
                      </a:r>
                      <a:endParaRPr lang="en-US" sz="1100" b="0" i="0" u="none" strike="noStrike" dirty="0">
                        <a:solidFill>
                          <a:srgbClr val="000000"/>
                        </a:solidFill>
                        <a:effectLst/>
                        <a:latin typeface="Calibri"/>
                      </a:endParaRPr>
                    </a:p>
                  </a:txBody>
                  <a:tcPr marL="6350" marR="6350" marT="6350" marB="0" anchor="b"/>
                </a:tc>
              </a:tr>
              <a:tr h="427874">
                <a:tc>
                  <a:txBody>
                    <a:bodyPr/>
                    <a:lstStyle/>
                    <a:p>
                      <a:pPr algn="l" fontAlgn="b"/>
                      <a:r>
                        <a:rPr lang="en-US" sz="1100" b="1" u="none" strike="noStrike" dirty="0">
                          <a:effectLst/>
                        </a:rPr>
                        <a:t>Ending Reserve</a:t>
                      </a:r>
                      <a:endParaRPr lang="en-US" sz="1100" b="1" i="0" u="none" strike="noStrike" dirty="0">
                        <a:solidFill>
                          <a:srgbClr val="000000"/>
                        </a:solidFill>
                        <a:effectLst/>
                        <a:latin typeface="Calibri"/>
                      </a:endParaRPr>
                    </a:p>
                  </a:txBody>
                  <a:tcPr marL="6350" marR="6350" marT="6350" marB="0" anchor="b"/>
                </a:tc>
                <a:tc>
                  <a:txBody>
                    <a:bodyPr/>
                    <a:lstStyle/>
                    <a:p>
                      <a:pPr algn="r" fontAlgn="b"/>
                      <a:r>
                        <a:rPr lang="en-US" sz="1100" b="1" u="none" strike="noStrike" dirty="0">
                          <a:effectLst/>
                        </a:rPr>
                        <a:t>5.68%</a:t>
                      </a:r>
                      <a:endParaRPr lang="en-US" sz="1100" b="1" i="0" u="none" strike="noStrike" dirty="0">
                        <a:solidFill>
                          <a:srgbClr val="000000"/>
                        </a:solidFill>
                        <a:effectLst/>
                        <a:latin typeface="Calibri"/>
                      </a:endParaRPr>
                    </a:p>
                  </a:txBody>
                  <a:tcPr marL="6350" marR="6350" marT="6350" marB="0" anchor="b"/>
                </a:tc>
                <a:tc>
                  <a:txBody>
                    <a:bodyPr/>
                    <a:lstStyle/>
                    <a:p>
                      <a:pPr algn="r" fontAlgn="b"/>
                      <a:r>
                        <a:rPr lang="en-US" sz="1100" b="1" u="none" strike="noStrike" dirty="0" smtClean="0">
                          <a:effectLst/>
                        </a:rPr>
                        <a:t>6.25%</a:t>
                      </a:r>
                      <a:endParaRPr lang="en-US" sz="1100" b="1" i="0" u="none" strike="noStrike" dirty="0">
                        <a:solidFill>
                          <a:srgbClr val="000000"/>
                        </a:solidFill>
                        <a:effectLst/>
                        <a:latin typeface="Calibri"/>
                      </a:endParaRPr>
                    </a:p>
                  </a:txBody>
                  <a:tcPr marL="6350" marR="6350" marT="6350" marB="0" anchor="b"/>
                </a:tc>
                <a:tc>
                  <a:txBody>
                    <a:bodyPr/>
                    <a:lstStyle/>
                    <a:p>
                      <a:pPr algn="r" fontAlgn="b"/>
                      <a:r>
                        <a:rPr lang="en-US" sz="1100" b="1" u="none" strike="noStrike" dirty="0" smtClean="0">
                          <a:effectLst/>
                        </a:rPr>
                        <a:t>7.06%</a:t>
                      </a:r>
                      <a:endParaRPr lang="en-US" sz="1100" b="1" i="0" u="none" strike="noStrike" dirty="0">
                        <a:solidFill>
                          <a:srgbClr val="000000"/>
                        </a:solidFill>
                        <a:effectLst/>
                        <a:latin typeface="Calibri"/>
                      </a:endParaRPr>
                    </a:p>
                  </a:txBody>
                  <a:tcPr marL="6350" marR="6350" marT="6350" marB="0" anchor="b"/>
                </a:tc>
                <a:tc>
                  <a:txBody>
                    <a:bodyPr/>
                    <a:lstStyle/>
                    <a:p>
                      <a:pPr algn="r" fontAlgn="b"/>
                      <a:r>
                        <a:rPr lang="en-US" sz="1100" b="1" u="none" strike="noStrike" dirty="0" smtClean="0">
                          <a:effectLst/>
                        </a:rPr>
                        <a:t>7.07%</a:t>
                      </a:r>
                      <a:endParaRPr lang="en-US" sz="1100" b="1" i="0" u="none" strike="noStrike" dirty="0">
                        <a:solidFill>
                          <a:srgbClr val="000000"/>
                        </a:solidFill>
                        <a:effectLst/>
                        <a:latin typeface="Calibri"/>
                      </a:endParaRPr>
                    </a:p>
                  </a:txBody>
                  <a:tcPr marL="6350" marR="6350" marT="6350" marB="0" anchor="b"/>
                </a:tc>
              </a:tr>
            </a:tbl>
          </a:graphicData>
        </a:graphic>
      </p:graphicFrame>
    </p:spTree>
    <p:extLst>
      <p:ext uri="{BB962C8B-B14F-4D97-AF65-F5344CB8AC3E}">
        <p14:creationId xmlns:p14="http://schemas.microsoft.com/office/powerpoint/2010/main" val="39683131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914400"/>
          </a:xfrm>
        </p:spPr>
        <p:txBody>
          <a:bodyPr>
            <a:normAutofit fontScale="90000"/>
          </a:bodyPr>
          <a:lstStyle/>
          <a:p>
            <a:r>
              <a:rPr lang="en-US" dirty="0" smtClean="0"/>
              <a:t>Scenario 2</a:t>
            </a:r>
            <a:br>
              <a:rPr lang="en-US" dirty="0" smtClean="0"/>
            </a:br>
            <a:endParaRPr lang="en-US" dirty="0"/>
          </a:p>
        </p:txBody>
      </p:sp>
      <p:sp>
        <p:nvSpPr>
          <p:cNvPr id="3" name="Subtitle 2"/>
          <p:cNvSpPr>
            <a:spLocks noGrp="1"/>
          </p:cNvSpPr>
          <p:nvPr>
            <p:ph type="subTitle" idx="1"/>
          </p:nvPr>
        </p:nvSpPr>
        <p:spPr>
          <a:xfrm>
            <a:off x="1295400" y="4724400"/>
            <a:ext cx="6400800" cy="609600"/>
          </a:xfrm>
        </p:spPr>
        <p:txBody>
          <a:bodyPr>
            <a:normAutofit fontScale="70000" lnSpcReduction="20000"/>
          </a:bodyPr>
          <a:lstStyle/>
          <a:p>
            <a:r>
              <a:rPr lang="en-US" dirty="0" smtClean="0"/>
              <a:t>Rollover current negotiated agreements  - </a:t>
            </a:r>
          </a:p>
          <a:p>
            <a:r>
              <a:rPr lang="en-US" i="1" dirty="0" smtClean="0">
                <a:solidFill>
                  <a:srgbClr val="FF0000"/>
                </a:solidFill>
              </a:rPr>
              <a:t>no step increases</a:t>
            </a:r>
            <a:endParaRPr lang="en-US" i="1" dirty="0">
              <a:solidFill>
                <a:srgbClr val="FF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214005413"/>
              </p:ext>
            </p:extLst>
          </p:nvPr>
        </p:nvGraphicFramePr>
        <p:xfrm>
          <a:off x="914400" y="1295398"/>
          <a:ext cx="7086600" cy="3249829"/>
        </p:xfrm>
        <a:graphic>
          <a:graphicData uri="http://schemas.openxmlformats.org/drawingml/2006/table">
            <a:tbl>
              <a:tblPr>
                <a:tableStyleId>{5C22544A-7EE6-4342-B048-85BDC9FD1C3A}</a:tableStyleId>
              </a:tblPr>
              <a:tblGrid>
                <a:gridCol w="1997448"/>
                <a:gridCol w="1128993"/>
                <a:gridCol w="1320053"/>
                <a:gridCol w="1320053"/>
                <a:gridCol w="1320053"/>
              </a:tblGrid>
              <a:tr h="363787">
                <a:tc>
                  <a:txBody>
                    <a:bodyPr/>
                    <a:lstStyle/>
                    <a:p>
                      <a:pPr algn="l" fontAlgn="b"/>
                      <a:r>
                        <a:rPr lang="en-US" sz="1100" u="none" strike="noStrike" dirty="0">
                          <a:effectLst/>
                        </a:rPr>
                        <a:t> </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1" u="none" strike="noStrike" dirty="0">
                          <a:effectLst/>
                        </a:rPr>
                        <a:t>FY 13-14</a:t>
                      </a:r>
                      <a:endParaRPr lang="en-US" sz="1100" b="1" i="0" u="none" strike="noStrike" dirty="0">
                        <a:solidFill>
                          <a:srgbClr val="000000"/>
                        </a:solidFill>
                        <a:effectLst/>
                        <a:latin typeface="Calibri"/>
                      </a:endParaRPr>
                    </a:p>
                  </a:txBody>
                  <a:tcPr marL="6350" marR="6350" marT="6350" marB="0" anchor="b"/>
                </a:tc>
                <a:tc>
                  <a:txBody>
                    <a:bodyPr/>
                    <a:lstStyle/>
                    <a:p>
                      <a:pPr algn="r" fontAlgn="b"/>
                      <a:r>
                        <a:rPr lang="en-US" sz="1100" b="1" u="none" strike="noStrike" dirty="0">
                          <a:effectLst/>
                        </a:rPr>
                        <a:t>FY 14-15</a:t>
                      </a:r>
                      <a:endParaRPr lang="en-US" sz="1100" b="1" i="0" u="none" strike="noStrike" dirty="0">
                        <a:solidFill>
                          <a:srgbClr val="000000"/>
                        </a:solidFill>
                        <a:effectLst/>
                        <a:latin typeface="Calibri"/>
                      </a:endParaRPr>
                    </a:p>
                  </a:txBody>
                  <a:tcPr marL="6350" marR="6350" marT="6350" marB="0" anchor="b"/>
                </a:tc>
                <a:tc>
                  <a:txBody>
                    <a:bodyPr/>
                    <a:lstStyle/>
                    <a:p>
                      <a:pPr algn="r" fontAlgn="b"/>
                      <a:r>
                        <a:rPr lang="en-US" sz="1100" b="1" u="none" strike="noStrike" dirty="0">
                          <a:effectLst/>
                        </a:rPr>
                        <a:t>FY 15-16</a:t>
                      </a:r>
                      <a:endParaRPr lang="en-US" sz="1100" b="1" i="0" u="none" strike="noStrike" dirty="0">
                        <a:solidFill>
                          <a:srgbClr val="000000"/>
                        </a:solidFill>
                        <a:effectLst/>
                        <a:latin typeface="Calibri"/>
                      </a:endParaRPr>
                    </a:p>
                  </a:txBody>
                  <a:tcPr marL="6350" marR="6350" marT="6350" marB="0" anchor="b"/>
                </a:tc>
                <a:tc>
                  <a:txBody>
                    <a:bodyPr/>
                    <a:lstStyle/>
                    <a:p>
                      <a:pPr algn="r" fontAlgn="b"/>
                      <a:r>
                        <a:rPr lang="en-US" sz="1100" b="1" u="none" strike="noStrike" dirty="0">
                          <a:effectLst/>
                        </a:rPr>
                        <a:t>FY 16-17</a:t>
                      </a:r>
                      <a:endParaRPr lang="en-US" sz="1100" b="1" i="0" u="none" strike="noStrike" dirty="0">
                        <a:solidFill>
                          <a:srgbClr val="000000"/>
                        </a:solidFill>
                        <a:effectLst/>
                        <a:latin typeface="Calibri"/>
                      </a:endParaRPr>
                    </a:p>
                  </a:txBody>
                  <a:tcPr marL="6350" marR="6350" marT="6350" marB="0" anchor="b"/>
                </a:tc>
              </a:tr>
              <a:tr h="351660">
                <a:tc>
                  <a:txBody>
                    <a:bodyPr/>
                    <a:lstStyle/>
                    <a:p>
                      <a:pPr algn="l" fontAlgn="b"/>
                      <a:r>
                        <a:rPr lang="en-US" sz="1100" u="none" strike="noStrike">
                          <a:effectLst/>
                        </a:rPr>
                        <a:t>Total Unrestricted Revenues</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dirty="0">
                          <a:effectLst/>
                        </a:rPr>
                        <a:t>35,681,057</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u="none" strike="noStrike">
                          <a:effectLst/>
                        </a:rPr>
                        <a:t>36,785,146</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37,160,368</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37,176,177</a:t>
                      </a:r>
                      <a:endParaRPr lang="en-US" sz="1100" b="0" i="0" u="none" strike="noStrike">
                        <a:solidFill>
                          <a:srgbClr val="000000"/>
                        </a:solidFill>
                        <a:effectLst/>
                        <a:latin typeface="Calibri"/>
                      </a:endParaRPr>
                    </a:p>
                  </a:txBody>
                  <a:tcPr marL="6350" marR="6350" marT="6350" marB="0" anchor="b"/>
                </a:tc>
              </a:tr>
              <a:tr h="363787">
                <a:tc>
                  <a:txBody>
                    <a:bodyPr/>
                    <a:lstStyle/>
                    <a:p>
                      <a:pPr algn="l" fontAlgn="b"/>
                      <a:r>
                        <a:rPr lang="en-US" sz="1100" u="none" strike="noStrike">
                          <a:effectLst/>
                        </a:rPr>
                        <a:t>Total Unrestricted Expenses</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35,876,323</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dirty="0">
                          <a:effectLst/>
                        </a:rPr>
                        <a:t>35,927,015</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u="none" strike="noStrike">
                          <a:effectLst/>
                        </a:rPr>
                        <a:t>35,769,046</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35,789,689</a:t>
                      </a:r>
                      <a:endParaRPr lang="en-US" sz="1100" b="0" i="0" u="none" strike="noStrike">
                        <a:solidFill>
                          <a:srgbClr val="000000"/>
                        </a:solidFill>
                        <a:effectLst/>
                        <a:latin typeface="Calibri"/>
                      </a:endParaRPr>
                    </a:p>
                  </a:txBody>
                  <a:tcPr marL="6350" marR="6350" marT="6350" marB="0" anchor="b"/>
                </a:tc>
              </a:tr>
              <a:tr h="363787">
                <a:tc>
                  <a:txBody>
                    <a:bodyPr/>
                    <a:lstStyle/>
                    <a:p>
                      <a:pPr algn="l" fontAlgn="b"/>
                      <a:r>
                        <a:rPr lang="en-US" sz="1100" u="none" strike="noStrike" dirty="0">
                          <a:effectLst/>
                        </a:rPr>
                        <a:t>Surplus - Deficit</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u="none" strike="noStrike">
                          <a:effectLst/>
                        </a:rPr>
                        <a:t>-195,266</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858,131</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dirty="0">
                          <a:effectLst/>
                        </a:rPr>
                        <a:t>1,391,322</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u="none" strike="noStrike" dirty="0">
                          <a:effectLst/>
                        </a:rPr>
                        <a:t>1,386,488</a:t>
                      </a:r>
                      <a:endParaRPr lang="en-US" sz="1100" b="0" i="0" u="none" strike="noStrike" dirty="0">
                        <a:solidFill>
                          <a:srgbClr val="000000"/>
                        </a:solidFill>
                        <a:effectLst/>
                        <a:latin typeface="Calibri"/>
                      </a:endParaRPr>
                    </a:p>
                  </a:txBody>
                  <a:tcPr marL="6350" marR="6350" marT="6350" marB="0" anchor="b"/>
                </a:tc>
              </a:tr>
              <a:tr h="363787">
                <a:tc>
                  <a:txBody>
                    <a:bodyPr/>
                    <a:lstStyle/>
                    <a:p>
                      <a:pPr algn="l" fontAlgn="b"/>
                      <a:r>
                        <a:rPr lang="en-US" sz="1100" b="0" i="0" u="none" strike="noStrike" dirty="0" smtClean="0">
                          <a:solidFill>
                            <a:srgbClr val="000000"/>
                          </a:solidFill>
                          <a:effectLst/>
                          <a:latin typeface="Calibri"/>
                        </a:rPr>
                        <a:t>Ending Balance</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2,140,318</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2,998,449</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4,132,331</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5,101,423</a:t>
                      </a:r>
                      <a:endParaRPr lang="en-US" sz="1100" b="0" i="0" u="none" strike="noStrike" dirty="0">
                        <a:solidFill>
                          <a:srgbClr val="000000"/>
                        </a:solidFill>
                        <a:effectLst/>
                        <a:latin typeface="Calibri"/>
                      </a:endParaRPr>
                    </a:p>
                  </a:txBody>
                  <a:tcPr marL="6350" marR="6350" marT="6350" marB="0" anchor="b"/>
                </a:tc>
              </a:tr>
              <a:tr h="363787">
                <a:tc>
                  <a:txBody>
                    <a:bodyPr/>
                    <a:lstStyle/>
                    <a:p>
                      <a:pPr algn="l" fontAlgn="b"/>
                      <a:r>
                        <a:rPr lang="en-US" sz="1100" b="0" i="0" u="none" strike="noStrike" dirty="0" smtClean="0">
                          <a:solidFill>
                            <a:srgbClr val="000000"/>
                          </a:solidFill>
                          <a:effectLst/>
                          <a:latin typeface="Calibri"/>
                        </a:rPr>
                        <a:t>Designated – OPEB</a:t>
                      </a:r>
                      <a:endParaRPr lang="en-US" sz="1100" b="0" i="0" u="none" strike="noStrike" dirty="0">
                        <a:solidFill>
                          <a:srgbClr val="000000"/>
                        </a:solidFill>
                        <a:effectLst/>
                        <a:latin typeface="Calibri"/>
                      </a:endParaRPr>
                    </a:p>
                  </a:txBody>
                  <a:tcPr marL="6350" marR="6350" marT="6350" marB="0" anchor="b"/>
                </a:tc>
                <a:tc>
                  <a:txBody>
                    <a:bodyPr/>
                    <a:lstStyle/>
                    <a:p>
                      <a:pPr algn="r" fontAlgn="b"/>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257,439</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417,397</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415,947</a:t>
                      </a:r>
                      <a:endParaRPr lang="en-US" sz="1100" b="0" i="0" u="none" strike="noStrike" dirty="0">
                        <a:solidFill>
                          <a:srgbClr val="000000"/>
                        </a:solidFill>
                        <a:effectLst/>
                        <a:latin typeface="Calibri"/>
                      </a:endParaRPr>
                    </a:p>
                  </a:txBody>
                  <a:tcPr marL="6350" marR="6350" marT="6350" marB="0" anchor="b"/>
                </a:tc>
              </a:tr>
              <a:tr h="363787">
                <a:tc>
                  <a:txBody>
                    <a:bodyPr/>
                    <a:lstStyle/>
                    <a:p>
                      <a:pPr algn="l" fontAlgn="b"/>
                      <a:r>
                        <a:rPr lang="en-US" sz="1100" b="0" i="0" u="none" strike="noStrike" dirty="0" smtClean="0">
                          <a:solidFill>
                            <a:srgbClr val="000000"/>
                          </a:solidFill>
                          <a:effectLst/>
                          <a:latin typeface="Calibri"/>
                        </a:rPr>
                        <a:t>Designated – increase reserves</a:t>
                      </a:r>
                      <a:endParaRPr lang="en-US" sz="1100" b="0" i="0" u="none" strike="noStrike" dirty="0">
                        <a:solidFill>
                          <a:srgbClr val="000000"/>
                        </a:solidFill>
                        <a:effectLst/>
                        <a:latin typeface="Calibri"/>
                      </a:endParaRPr>
                    </a:p>
                  </a:txBody>
                  <a:tcPr marL="6350" marR="6350" marT="6350" marB="0" anchor="b"/>
                </a:tc>
                <a:tc>
                  <a:txBody>
                    <a:bodyPr/>
                    <a:lstStyle/>
                    <a:p>
                      <a:pPr algn="r" fontAlgn="b"/>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600,692</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973,925</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970,542</a:t>
                      </a:r>
                      <a:endParaRPr lang="en-US" sz="1100" b="0" i="0" u="none" strike="noStrike" dirty="0">
                        <a:solidFill>
                          <a:srgbClr val="000000"/>
                        </a:solidFill>
                        <a:effectLst/>
                        <a:latin typeface="Calibri"/>
                      </a:endParaRPr>
                    </a:p>
                  </a:txBody>
                  <a:tcPr marL="6350" marR="6350" marT="6350" marB="0" anchor="b"/>
                </a:tc>
              </a:tr>
              <a:tr h="363787">
                <a:tc>
                  <a:txBody>
                    <a:bodyPr/>
                    <a:lstStyle/>
                    <a:p>
                      <a:pPr algn="l" fontAlgn="b"/>
                      <a:r>
                        <a:rPr lang="en-US" sz="1100" b="0" i="0" u="none" strike="noStrike" dirty="0" smtClean="0">
                          <a:solidFill>
                            <a:srgbClr val="000000"/>
                          </a:solidFill>
                          <a:effectLst/>
                          <a:latin typeface="Calibri"/>
                        </a:rPr>
                        <a:t>Ending Balance</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2,140,318</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2,741,009</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3,714,935</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4,685,477</a:t>
                      </a:r>
                      <a:endParaRPr lang="en-US" sz="1100" b="0" i="0" u="none" strike="noStrike" dirty="0">
                        <a:solidFill>
                          <a:srgbClr val="000000"/>
                        </a:solidFill>
                        <a:effectLst/>
                        <a:latin typeface="Calibri"/>
                      </a:endParaRPr>
                    </a:p>
                  </a:txBody>
                  <a:tcPr marL="6350" marR="6350" marT="6350" marB="0" anchor="b"/>
                </a:tc>
              </a:tr>
              <a:tr h="351660">
                <a:tc>
                  <a:txBody>
                    <a:bodyPr/>
                    <a:lstStyle/>
                    <a:p>
                      <a:pPr algn="l" fontAlgn="b"/>
                      <a:r>
                        <a:rPr lang="en-US" sz="1100" b="1" u="none" strike="noStrike" dirty="0">
                          <a:effectLst/>
                        </a:rPr>
                        <a:t>Ending Reserve</a:t>
                      </a:r>
                      <a:endParaRPr lang="en-US" sz="1100" b="1" i="0" u="none" strike="noStrike" dirty="0">
                        <a:solidFill>
                          <a:srgbClr val="000000"/>
                        </a:solidFill>
                        <a:effectLst/>
                        <a:latin typeface="Calibri"/>
                      </a:endParaRPr>
                    </a:p>
                  </a:txBody>
                  <a:tcPr marL="6350" marR="6350" marT="6350" marB="0" anchor="b"/>
                </a:tc>
                <a:tc>
                  <a:txBody>
                    <a:bodyPr/>
                    <a:lstStyle/>
                    <a:p>
                      <a:pPr algn="r" fontAlgn="b"/>
                      <a:r>
                        <a:rPr lang="en-US" sz="1100" b="1" u="none" strike="noStrike" dirty="0">
                          <a:effectLst/>
                        </a:rPr>
                        <a:t>5.97%</a:t>
                      </a:r>
                      <a:endParaRPr lang="en-US" sz="1100" b="1" i="0" u="none" strike="noStrike" dirty="0">
                        <a:solidFill>
                          <a:srgbClr val="000000"/>
                        </a:solidFill>
                        <a:effectLst/>
                        <a:latin typeface="Calibri"/>
                      </a:endParaRPr>
                    </a:p>
                  </a:txBody>
                  <a:tcPr marL="6350" marR="6350" marT="6350" marB="0" anchor="b"/>
                </a:tc>
                <a:tc>
                  <a:txBody>
                    <a:bodyPr/>
                    <a:lstStyle/>
                    <a:p>
                      <a:pPr algn="r" fontAlgn="b"/>
                      <a:r>
                        <a:rPr lang="en-US" sz="1100" b="1" u="none" strike="noStrike" dirty="0">
                          <a:effectLst/>
                        </a:rPr>
                        <a:t>7.63%</a:t>
                      </a:r>
                      <a:endParaRPr lang="en-US" sz="1100" b="1" i="0" u="none" strike="noStrike" dirty="0">
                        <a:solidFill>
                          <a:srgbClr val="000000"/>
                        </a:solidFill>
                        <a:effectLst/>
                        <a:latin typeface="Calibri"/>
                      </a:endParaRPr>
                    </a:p>
                  </a:txBody>
                  <a:tcPr marL="6350" marR="6350" marT="6350" marB="0" anchor="b"/>
                </a:tc>
                <a:tc>
                  <a:txBody>
                    <a:bodyPr/>
                    <a:lstStyle/>
                    <a:p>
                      <a:pPr algn="r" fontAlgn="b"/>
                      <a:r>
                        <a:rPr lang="en-US" sz="1100" b="1" u="none" strike="noStrike" dirty="0">
                          <a:effectLst/>
                        </a:rPr>
                        <a:t>10.39%</a:t>
                      </a:r>
                      <a:endParaRPr lang="en-US" sz="1100" b="1" i="0" u="none" strike="noStrike" dirty="0">
                        <a:solidFill>
                          <a:srgbClr val="000000"/>
                        </a:solidFill>
                        <a:effectLst/>
                        <a:latin typeface="Calibri"/>
                      </a:endParaRPr>
                    </a:p>
                  </a:txBody>
                  <a:tcPr marL="6350" marR="6350" marT="6350" marB="0" anchor="b"/>
                </a:tc>
                <a:tc>
                  <a:txBody>
                    <a:bodyPr/>
                    <a:lstStyle/>
                    <a:p>
                      <a:pPr algn="r" fontAlgn="b"/>
                      <a:r>
                        <a:rPr lang="en-US" sz="1100" b="1" u="none" strike="noStrike" dirty="0">
                          <a:effectLst/>
                        </a:rPr>
                        <a:t>13.09%</a:t>
                      </a:r>
                      <a:endParaRPr lang="en-US" sz="1100" b="1" i="0" u="none" strike="noStrike" dirty="0">
                        <a:solidFill>
                          <a:srgbClr val="000000"/>
                        </a:solidFill>
                        <a:effectLst/>
                        <a:latin typeface="Calibri"/>
                      </a:endParaRPr>
                    </a:p>
                  </a:txBody>
                  <a:tcPr marL="6350" marR="6350" marT="6350" marB="0" anchor="b"/>
                </a:tc>
              </a:tr>
            </a:tbl>
          </a:graphicData>
        </a:graphic>
      </p:graphicFrame>
    </p:spTree>
    <p:extLst>
      <p:ext uri="{BB962C8B-B14F-4D97-AF65-F5344CB8AC3E}">
        <p14:creationId xmlns:p14="http://schemas.microsoft.com/office/powerpoint/2010/main" val="3254050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685800"/>
          </a:xfrm>
        </p:spPr>
        <p:txBody>
          <a:bodyPr>
            <a:normAutofit fontScale="90000"/>
          </a:bodyPr>
          <a:lstStyle/>
          <a:p>
            <a:r>
              <a:rPr lang="en-US" dirty="0" smtClean="0"/>
              <a:t>Scenario 3</a:t>
            </a:r>
            <a:br>
              <a:rPr lang="en-US" dirty="0" smtClean="0"/>
            </a:br>
            <a:endParaRPr lang="en-US" dirty="0"/>
          </a:p>
        </p:txBody>
      </p:sp>
      <p:sp>
        <p:nvSpPr>
          <p:cNvPr id="3" name="Subtitle 2"/>
          <p:cNvSpPr>
            <a:spLocks noGrp="1"/>
          </p:cNvSpPr>
          <p:nvPr>
            <p:ph type="subTitle" idx="1"/>
          </p:nvPr>
        </p:nvSpPr>
        <p:spPr>
          <a:xfrm>
            <a:off x="1371600" y="3810000"/>
            <a:ext cx="6324600" cy="1600200"/>
          </a:xfrm>
        </p:spPr>
        <p:txBody>
          <a:bodyPr/>
          <a:lstStyle/>
          <a:p>
            <a:r>
              <a:rPr lang="en-US" sz="2000" dirty="0" smtClean="0"/>
              <a:t>Rollover current negotiated agreements including step increases for all groups except Classified.  </a:t>
            </a:r>
          </a:p>
          <a:p>
            <a:r>
              <a:rPr lang="en-US" sz="2000" i="1" dirty="0" smtClean="0">
                <a:solidFill>
                  <a:schemeClr val="tx1"/>
                </a:solidFill>
              </a:rPr>
              <a:t>(Classified salaries projected at Last, Best and Final Offer with step increases)</a:t>
            </a:r>
            <a:endParaRPr lang="en-US" sz="2000" i="1" dirty="0">
              <a:solidFill>
                <a:schemeClr val="tx1"/>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1736990910"/>
              </p:ext>
            </p:extLst>
          </p:nvPr>
        </p:nvGraphicFramePr>
        <p:xfrm>
          <a:off x="838200" y="1143000"/>
          <a:ext cx="6940275" cy="3534027"/>
        </p:xfrm>
        <a:graphic>
          <a:graphicData uri="http://schemas.openxmlformats.org/drawingml/2006/table">
            <a:tbl>
              <a:tblPr>
                <a:tableStyleId>{5C22544A-7EE6-4342-B048-85BDC9FD1C3A}</a:tableStyleId>
              </a:tblPr>
              <a:tblGrid>
                <a:gridCol w="1956204"/>
                <a:gridCol w="1105680"/>
                <a:gridCol w="1292797"/>
                <a:gridCol w="1292797"/>
                <a:gridCol w="1292797"/>
              </a:tblGrid>
              <a:tr h="401595">
                <a:tc>
                  <a:txBody>
                    <a:bodyPr/>
                    <a:lstStyle/>
                    <a:p>
                      <a:pPr algn="l" fontAlgn="b"/>
                      <a:r>
                        <a:rPr lang="en-US" sz="1100" u="none" strike="noStrike" dirty="0">
                          <a:effectLst/>
                        </a:rPr>
                        <a:t> </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1" u="none" strike="noStrike" dirty="0">
                          <a:effectLst/>
                        </a:rPr>
                        <a:t>FY 13-14</a:t>
                      </a:r>
                      <a:endParaRPr lang="en-US" sz="1100" b="1" i="0" u="none" strike="noStrike" dirty="0">
                        <a:solidFill>
                          <a:srgbClr val="000000"/>
                        </a:solidFill>
                        <a:effectLst/>
                        <a:latin typeface="Calibri"/>
                      </a:endParaRPr>
                    </a:p>
                  </a:txBody>
                  <a:tcPr marL="6350" marR="6350" marT="6350" marB="0" anchor="b"/>
                </a:tc>
                <a:tc>
                  <a:txBody>
                    <a:bodyPr/>
                    <a:lstStyle/>
                    <a:p>
                      <a:pPr algn="r" fontAlgn="b"/>
                      <a:r>
                        <a:rPr lang="en-US" sz="1100" b="1" u="none" strike="noStrike" dirty="0">
                          <a:effectLst/>
                        </a:rPr>
                        <a:t>FY 14-15</a:t>
                      </a:r>
                      <a:endParaRPr lang="en-US" sz="1100" b="1" i="0" u="none" strike="noStrike" dirty="0">
                        <a:solidFill>
                          <a:srgbClr val="000000"/>
                        </a:solidFill>
                        <a:effectLst/>
                        <a:latin typeface="Calibri"/>
                      </a:endParaRPr>
                    </a:p>
                  </a:txBody>
                  <a:tcPr marL="6350" marR="6350" marT="6350" marB="0" anchor="b"/>
                </a:tc>
                <a:tc>
                  <a:txBody>
                    <a:bodyPr/>
                    <a:lstStyle/>
                    <a:p>
                      <a:pPr algn="r" fontAlgn="b"/>
                      <a:r>
                        <a:rPr lang="en-US" sz="1100" b="1" u="none" strike="noStrike" dirty="0">
                          <a:effectLst/>
                        </a:rPr>
                        <a:t>FY 15-16</a:t>
                      </a:r>
                      <a:endParaRPr lang="en-US" sz="1100" b="1" i="0" u="none" strike="noStrike" dirty="0">
                        <a:solidFill>
                          <a:srgbClr val="000000"/>
                        </a:solidFill>
                        <a:effectLst/>
                        <a:latin typeface="Calibri"/>
                      </a:endParaRPr>
                    </a:p>
                  </a:txBody>
                  <a:tcPr marL="6350" marR="6350" marT="6350" marB="0" anchor="b"/>
                </a:tc>
                <a:tc>
                  <a:txBody>
                    <a:bodyPr/>
                    <a:lstStyle/>
                    <a:p>
                      <a:pPr algn="r" fontAlgn="b"/>
                      <a:r>
                        <a:rPr lang="en-US" sz="1100" b="1" u="none" strike="noStrike" dirty="0">
                          <a:effectLst/>
                        </a:rPr>
                        <a:t>FY 16-17</a:t>
                      </a:r>
                      <a:endParaRPr lang="en-US" sz="1100" b="1" i="0" u="none" strike="noStrike" dirty="0">
                        <a:solidFill>
                          <a:srgbClr val="000000"/>
                        </a:solidFill>
                        <a:effectLst/>
                        <a:latin typeface="Calibri"/>
                      </a:endParaRPr>
                    </a:p>
                  </a:txBody>
                  <a:tcPr marL="6350" marR="6350" marT="6350" marB="0" anchor="b"/>
                </a:tc>
              </a:tr>
              <a:tr h="388207">
                <a:tc>
                  <a:txBody>
                    <a:bodyPr/>
                    <a:lstStyle/>
                    <a:p>
                      <a:pPr algn="l" fontAlgn="b"/>
                      <a:r>
                        <a:rPr lang="en-US" sz="1100" u="none" strike="noStrike" dirty="0">
                          <a:effectLst/>
                        </a:rPr>
                        <a:t>Total Unrestricted Revenues</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u="none" strike="noStrike">
                          <a:effectLst/>
                        </a:rPr>
                        <a:t>35,681,057</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36,785,146</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37,160,368</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37,176,177</a:t>
                      </a:r>
                      <a:endParaRPr lang="en-US" sz="1100" b="0" i="0" u="none" strike="noStrike">
                        <a:solidFill>
                          <a:srgbClr val="000000"/>
                        </a:solidFill>
                        <a:effectLst/>
                        <a:latin typeface="Calibri"/>
                      </a:endParaRPr>
                    </a:p>
                  </a:txBody>
                  <a:tcPr marL="6350" marR="6350" marT="6350" marB="0" anchor="b"/>
                </a:tc>
              </a:tr>
              <a:tr h="401595">
                <a:tc>
                  <a:txBody>
                    <a:bodyPr/>
                    <a:lstStyle/>
                    <a:p>
                      <a:pPr algn="l" fontAlgn="b"/>
                      <a:r>
                        <a:rPr lang="en-US" sz="1100" u="none" strike="noStrike" dirty="0">
                          <a:effectLst/>
                        </a:rPr>
                        <a:t>Total Unrestricted Expenses</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u="none" strike="noStrike">
                          <a:effectLst/>
                        </a:rPr>
                        <a:t>35,876,323</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35,927,015</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35,769,046</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35,789,689</a:t>
                      </a:r>
                      <a:endParaRPr lang="en-US" sz="1100" b="0" i="0" u="none" strike="noStrike">
                        <a:solidFill>
                          <a:srgbClr val="000000"/>
                        </a:solidFill>
                        <a:effectLst/>
                        <a:latin typeface="Calibri"/>
                      </a:endParaRPr>
                    </a:p>
                  </a:txBody>
                  <a:tcPr marL="6350" marR="6350" marT="6350" marB="0" anchor="b"/>
                </a:tc>
              </a:tr>
              <a:tr h="401595">
                <a:tc>
                  <a:txBody>
                    <a:bodyPr/>
                    <a:lstStyle/>
                    <a:p>
                      <a:pPr algn="l" fontAlgn="b"/>
                      <a:r>
                        <a:rPr lang="en-US" sz="1100" u="none" strike="noStrike">
                          <a:effectLst/>
                        </a:rPr>
                        <a:t>Surplus - Deficit</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-195,266</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858,131</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1,391,322</a:t>
                      </a:r>
                      <a:endParaRPr lang="en-US" sz="1100" b="0" i="0" u="none" strike="noStrike">
                        <a:solidFill>
                          <a:srgbClr val="000000"/>
                        </a:solidFill>
                        <a:effectLst/>
                        <a:latin typeface="Calibri"/>
                      </a:endParaRPr>
                    </a:p>
                  </a:txBody>
                  <a:tcPr marL="6350" marR="6350" marT="6350" marB="0" anchor="b"/>
                </a:tc>
                <a:tc>
                  <a:txBody>
                    <a:bodyPr/>
                    <a:lstStyle/>
                    <a:p>
                      <a:pPr algn="r" fontAlgn="b"/>
                      <a:r>
                        <a:rPr lang="en-US" sz="1100" u="none" strike="noStrike">
                          <a:effectLst/>
                        </a:rPr>
                        <a:t>1,386,488</a:t>
                      </a:r>
                      <a:endParaRPr lang="en-US" sz="1100" b="0" i="0" u="none" strike="noStrike">
                        <a:solidFill>
                          <a:srgbClr val="000000"/>
                        </a:solidFill>
                        <a:effectLst/>
                        <a:latin typeface="Calibri"/>
                      </a:endParaRPr>
                    </a:p>
                  </a:txBody>
                  <a:tcPr marL="6350" marR="6350" marT="6350" marB="0" anchor="b"/>
                </a:tc>
              </a:tr>
              <a:tr h="388207">
                <a:tc>
                  <a:txBody>
                    <a:bodyPr/>
                    <a:lstStyle/>
                    <a:p>
                      <a:pPr algn="l" fontAlgn="b"/>
                      <a:r>
                        <a:rPr lang="en-US" sz="1100" b="0" i="0" u="none" strike="noStrike" dirty="0" smtClean="0">
                          <a:solidFill>
                            <a:srgbClr val="000000"/>
                          </a:solidFill>
                          <a:effectLst/>
                          <a:latin typeface="Calibri"/>
                        </a:rPr>
                        <a:t>Ending Balance</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2,140,318</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2,617,554</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3,230,098</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3,530,617</a:t>
                      </a:r>
                      <a:endParaRPr lang="en-US" sz="1100" b="0" i="0" u="none" strike="noStrike" dirty="0">
                        <a:solidFill>
                          <a:srgbClr val="000000"/>
                        </a:solidFill>
                        <a:effectLst/>
                        <a:latin typeface="Calibri"/>
                      </a:endParaRPr>
                    </a:p>
                  </a:txBody>
                  <a:tcPr marL="6350" marR="6350" marT="6350" marB="0" anchor="b"/>
                </a:tc>
              </a:tr>
              <a:tr h="388207">
                <a:tc>
                  <a:txBody>
                    <a:bodyPr/>
                    <a:lstStyle/>
                    <a:p>
                      <a:pPr algn="l" fontAlgn="b"/>
                      <a:r>
                        <a:rPr lang="en-US" sz="1100" b="0" i="0" u="none" strike="noStrike" dirty="0" smtClean="0">
                          <a:solidFill>
                            <a:srgbClr val="000000"/>
                          </a:solidFill>
                          <a:effectLst/>
                          <a:latin typeface="Calibri"/>
                        </a:rPr>
                        <a:t>Designated – OPEB</a:t>
                      </a:r>
                      <a:endParaRPr lang="en-US" sz="1100" b="0" i="0" u="none" strike="noStrike" dirty="0">
                        <a:solidFill>
                          <a:srgbClr val="000000"/>
                        </a:solidFill>
                        <a:effectLst/>
                        <a:latin typeface="Calibri"/>
                      </a:endParaRPr>
                    </a:p>
                  </a:txBody>
                  <a:tcPr marL="6350" marR="6350" marT="6350" marB="0" anchor="b"/>
                </a:tc>
                <a:tc>
                  <a:txBody>
                    <a:bodyPr/>
                    <a:lstStyle/>
                    <a:p>
                      <a:pPr algn="r" fontAlgn="b"/>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143,171</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226,714</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158,170</a:t>
                      </a:r>
                      <a:endParaRPr lang="en-US" sz="1100" b="0" i="0" u="none" strike="noStrike" dirty="0">
                        <a:solidFill>
                          <a:srgbClr val="000000"/>
                        </a:solidFill>
                        <a:effectLst/>
                        <a:latin typeface="Calibri"/>
                      </a:endParaRPr>
                    </a:p>
                  </a:txBody>
                  <a:tcPr marL="6350" marR="6350" marT="6350" marB="0" anchor="b"/>
                </a:tc>
              </a:tr>
              <a:tr h="388207">
                <a:tc>
                  <a:txBody>
                    <a:bodyPr/>
                    <a:lstStyle/>
                    <a:p>
                      <a:pPr algn="l" fontAlgn="b"/>
                      <a:r>
                        <a:rPr lang="en-US" sz="1100" b="0" i="0" u="none" strike="noStrike" dirty="0" smtClean="0">
                          <a:solidFill>
                            <a:srgbClr val="000000"/>
                          </a:solidFill>
                          <a:effectLst/>
                          <a:latin typeface="Calibri"/>
                        </a:rPr>
                        <a:t>Designated – increase reserve</a:t>
                      </a:r>
                      <a:endParaRPr lang="en-US" sz="1100" b="0" i="0" u="none" strike="noStrike" dirty="0">
                        <a:solidFill>
                          <a:srgbClr val="000000"/>
                        </a:solidFill>
                        <a:effectLst/>
                        <a:latin typeface="Calibri"/>
                      </a:endParaRPr>
                    </a:p>
                  </a:txBody>
                  <a:tcPr marL="6350" marR="6350" marT="6350" marB="0" anchor="b"/>
                </a:tc>
                <a:tc>
                  <a:txBody>
                    <a:bodyPr/>
                    <a:lstStyle/>
                    <a:p>
                      <a:pPr algn="r" fontAlgn="b"/>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334,065</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529,000</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369,064</a:t>
                      </a:r>
                      <a:endParaRPr lang="en-US" sz="1100" b="0" i="0" u="none" strike="noStrike" dirty="0">
                        <a:solidFill>
                          <a:srgbClr val="000000"/>
                        </a:solidFill>
                        <a:effectLst/>
                        <a:latin typeface="Calibri"/>
                      </a:endParaRPr>
                    </a:p>
                  </a:txBody>
                  <a:tcPr marL="6350" marR="6350" marT="6350" marB="0" anchor="b"/>
                </a:tc>
              </a:tr>
              <a:tr h="388207">
                <a:tc>
                  <a:txBody>
                    <a:bodyPr/>
                    <a:lstStyle/>
                    <a:p>
                      <a:pPr algn="l" fontAlgn="b"/>
                      <a:r>
                        <a:rPr lang="en-US" sz="1100" b="0" i="0" u="none" strike="noStrike" dirty="0" smtClean="0">
                          <a:solidFill>
                            <a:srgbClr val="000000"/>
                          </a:solidFill>
                          <a:effectLst/>
                          <a:latin typeface="Calibri"/>
                        </a:rPr>
                        <a:t>Ending</a:t>
                      </a:r>
                      <a:r>
                        <a:rPr lang="en-US" sz="1100" b="0" i="0" u="none" strike="noStrike" baseline="0" dirty="0" smtClean="0">
                          <a:solidFill>
                            <a:srgbClr val="000000"/>
                          </a:solidFill>
                          <a:effectLst/>
                          <a:latin typeface="Calibri"/>
                        </a:rPr>
                        <a:t> Balance</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2,140,318</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2,474,383</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3,003,383</a:t>
                      </a:r>
                      <a:endParaRPr lang="en-US" sz="1100" b="0" i="0" u="none" strike="noStrike" dirty="0">
                        <a:solidFill>
                          <a:srgbClr val="000000"/>
                        </a:solidFill>
                        <a:effectLst/>
                        <a:latin typeface="Calibri"/>
                      </a:endParaRPr>
                    </a:p>
                  </a:txBody>
                  <a:tcPr marL="6350" marR="6350" marT="6350" marB="0" anchor="b"/>
                </a:tc>
                <a:tc>
                  <a:txBody>
                    <a:bodyPr/>
                    <a:lstStyle/>
                    <a:p>
                      <a:pPr algn="r" fontAlgn="b"/>
                      <a:r>
                        <a:rPr lang="en-US" sz="1100" b="0" i="0" u="none" strike="noStrike" dirty="0" smtClean="0">
                          <a:solidFill>
                            <a:srgbClr val="000000"/>
                          </a:solidFill>
                          <a:effectLst/>
                          <a:latin typeface="Calibri"/>
                        </a:rPr>
                        <a:t>3,372,447</a:t>
                      </a:r>
                      <a:endParaRPr lang="en-US" sz="1100" b="0" i="0" u="none" strike="noStrike" dirty="0">
                        <a:solidFill>
                          <a:srgbClr val="000000"/>
                        </a:solidFill>
                        <a:effectLst/>
                        <a:latin typeface="Calibri"/>
                      </a:endParaRPr>
                    </a:p>
                  </a:txBody>
                  <a:tcPr marL="6350" marR="6350" marT="6350" marB="0" anchor="b"/>
                </a:tc>
              </a:tr>
              <a:tr h="388207">
                <a:tc>
                  <a:txBody>
                    <a:bodyPr/>
                    <a:lstStyle/>
                    <a:p>
                      <a:pPr algn="l" fontAlgn="b"/>
                      <a:r>
                        <a:rPr lang="en-US" sz="1100" b="1" u="none" strike="noStrike" dirty="0">
                          <a:effectLst/>
                        </a:rPr>
                        <a:t>Ending Reserve</a:t>
                      </a:r>
                      <a:endParaRPr lang="en-US" sz="1100" b="1" i="0" u="none" strike="noStrike" dirty="0">
                        <a:solidFill>
                          <a:srgbClr val="000000"/>
                        </a:solidFill>
                        <a:effectLst/>
                        <a:latin typeface="Calibri"/>
                      </a:endParaRPr>
                    </a:p>
                  </a:txBody>
                  <a:tcPr marL="6350" marR="6350" marT="6350" marB="0" anchor="b"/>
                </a:tc>
                <a:tc>
                  <a:txBody>
                    <a:bodyPr/>
                    <a:lstStyle/>
                    <a:p>
                      <a:pPr algn="r" fontAlgn="b"/>
                      <a:r>
                        <a:rPr lang="en-US" sz="1100" b="1" u="none" strike="noStrike" dirty="0">
                          <a:effectLst/>
                        </a:rPr>
                        <a:t>5.97%</a:t>
                      </a:r>
                      <a:endParaRPr lang="en-US" sz="1100" b="1" i="0" u="none" strike="noStrike" dirty="0">
                        <a:solidFill>
                          <a:srgbClr val="000000"/>
                        </a:solidFill>
                        <a:effectLst/>
                        <a:latin typeface="Calibri"/>
                      </a:endParaRPr>
                    </a:p>
                  </a:txBody>
                  <a:tcPr marL="6350" marR="6350" marT="6350" marB="0" anchor="b"/>
                </a:tc>
                <a:tc>
                  <a:txBody>
                    <a:bodyPr/>
                    <a:lstStyle/>
                    <a:p>
                      <a:pPr algn="r" fontAlgn="b"/>
                      <a:r>
                        <a:rPr lang="en-US" sz="1100" b="1" i="0" u="none" strike="noStrike" dirty="0" smtClean="0">
                          <a:solidFill>
                            <a:srgbClr val="000000"/>
                          </a:solidFill>
                          <a:effectLst/>
                          <a:latin typeface="Calibri"/>
                        </a:rPr>
                        <a:t>6.81%</a:t>
                      </a:r>
                      <a:endParaRPr lang="en-US" sz="1100" b="1" i="0" u="none" strike="noStrike" dirty="0">
                        <a:solidFill>
                          <a:srgbClr val="000000"/>
                        </a:solidFill>
                        <a:effectLst/>
                        <a:latin typeface="Calibri"/>
                      </a:endParaRPr>
                    </a:p>
                  </a:txBody>
                  <a:tcPr marL="6350" marR="6350" marT="6350" marB="0" anchor="b"/>
                </a:tc>
                <a:tc>
                  <a:txBody>
                    <a:bodyPr/>
                    <a:lstStyle/>
                    <a:p>
                      <a:pPr algn="r" fontAlgn="b"/>
                      <a:r>
                        <a:rPr lang="en-US" sz="1100" b="1" u="none" strike="noStrike" dirty="0" smtClean="0">
                          <a:effectLst/>
                        </a:rPr>
                        <a:t>8.25%</a:t>
                      </a:r>
                      <a:endParaRPr lang="en-US" sz="1100" b="1" i="0" u="none" strike="noStrike" dirty="0">
                        <a:solidFill>
                          <a:srgbClr val="000000"/>
                        </a:solidFill>
                        <a:effectLst/>
                        <a:latin typeface="Calibri"/>
                      </a:endParaRPr>
                    </a:p>
                  </a:txBody>
                  <a:tcPr marL="6350" marR="6350" marT="6350" marB="0" anchor="b"/>
                </a:tc>
                <a:tc>
                  <a:txBody>
                    <a:bodyPr/>
                    <a:lstStyle/>
                    <a:p>
                      <a:pPr algn="r" fontAlgn="b"/>
                      <a:r>
                        <a:rPr lang="en-US" sz="1100" b="1" i="0" u="none" strike="noStrike" dirty="0" smtClean="0">
                          <a:solidFill>
                            <a:srgbClr val="000000"/>
                          </a:solidFill>
                          <a:effectLst/>
                          <a:latin typeface="Calibri"/>
                        </a:rPr>
                        <a:t>9.20%</a:t>
                      </a:r>
                      <a:endParaRPr lang="en-US" sz="1100" b="1" i="0" u="none" strike="noStrike" dirty="0">
                        <a:solidFill>
                          <a:srgbClr val="000000"/>
                        </a:solidFill>
                        <a:effectLst/>
                        <a:latin typeface="Calibri"/>
                      </a:endParaRPr>
                    </a:p>
                  </a:txBody>
                  <a:tcPr marL="6350" marR="6350" marT="6350" marB="0" anchor="b"/>
                </a:tc>
              </a:tr>
            </a:tbl>
          </a:graphicData>
        </a:graphic>
      </p:graphicFrame>
    </p:spTree>
    <p:extLst>
      <p:ext uri="{BB962C8B-B14F-4D97-AF65-F5344CB8AC3E}">
        <p14:creationId xmlns:p14="http://schemas.microsoft.com/office/powerpoint/2010/main" val="105937986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8312</TotalTime>
  <Words>981</Words>
  <Application>Microsoft Office PowerPoint</Application>
  <PresentationFormat>On-screen Show (4:3)</PresentationFormat>
  <Paragraphs>509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Trek</vt:lpstr>
      <vt:lpstr>Board Retreat</vt:lpstr>
      <vt:lpstr>College on warning status</vt:lpstr>
      <vt:lpstr>Accrediting Commission Financial Reviewer Panel Report</vt:lpstr>
      <vt:lpstr>FTES</vt:lpstr>
      <vt:lpstr>Revenue/Expenditure Projection</vt:lpstr>
      <vt:lpstr>Funding of OPEB Liability</vt:lpstr>
      <vt:lpstr>Scenario 1 </vt:lpstr>
      <vt:lpstr>Scenario 2 </vt:lpstr>
      <vt:lpstr>Scenario 3 </vt:lpstr>
      <vt:lpstr>Scenario 4 </vt:lpstr>
      <vt:lpstr>State Apportionment Deficit Factor</vt:lpstr>
      <vt:lpstr>Topics for Future discussion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Scenario 1</dc:title>
  <dc:creator>Mary Carter</dc:creator>
  <cp:lastModifiedBy>Linda Amidon</cp:lastModifiedBy>
  <cp:revision>17</cp:revision>
  <cp:lastPrinted>2014-03-17T19:23:50Z</cp:lastPrinted>
  <dcterms:created xsi:type="dcterms:W3CDTF">2014-03-14T22:25:10Z</dcterms:created>
  <dcterms:modified xsi:type="dcterms:W3CDTF">2014-04-02T23:36:30Z</dcterms:modified>
</cp:coreProperties>
</file>