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6" r:id="rId1"/>
  </p:sldMasterIdLst>
  <p:sldIdLst>
    <p:sldId id="256" r:id="rId2"/>
    <p:sldId id="273" r:id="rId3"/>
    <p:sldId id="291" r:id="rId4"/>
    <p:sldId id="294" r:id="rId5"/>
    <p:sldId id="257" r:id="rId6"/>
    <p:sldId id="271" r:id="rId7"/>
    <p:sldId id="262" r:id="rId8"/>
    <p:sldId id="274" r:id="rId9"/>
    <p:sldId id="275" r:id="rId10"/>
    <p:sldId id="276" r:id="rId11"/>
    <p:sldId id="263" r:id="rId12"/>
    <p:sldId id="277" r:id="rId13"/>
    <p:sldId id="278" r:id="rId14"/>
    <p:sldId id="282" r:id="rId15"/>
    <p:sldId id="283" r:id="rId16"/>
    <p:sldId id="280" r:id="rId17"/>
    <p:sldId id="281" r:id="rId18"/>
    <p:sldId id="292" r:id="rId19"/>
    <p:sldId id="272" r:id="rId20"/>
    <p:sldId id="293"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45" autoAdjust="0"/>
    <p:restoredTop sz="86333" autoAdjust="0"/>
  </p:normalViewPr>
  <p:slideViewPr>
    <p:cSldViewPr snapToGrid="0" snapToObjects="1">
      <p:cViewPr varScale="1">
        <p:scale>
          <a:sx n="92" d="100"/>
          <a:sy n="92" d="100"/>
        </p:scale>
        <p:origin x="-1042" y="-91"/>
      </p:cViewPr>
      <p:guideLst>
        <p:guide orient="horz" pos="2160"/>
        <p:guide pos="2880"/>
      </p:guideLst>
    </p:cSldViewPr>
  </p:slideViewPr>
  <p:outlineViewPr>
    <p:cViewPr>
      <p:scale>
        <a:sx n="33" d="100"/>
        <a:sy n="33" d="100"/>
      </p:scale>
      <p:origin x="0" y="1063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90CEE9E-4FF0-1649-8E64-5271BFD1621B}" type="datetimeFigureOut">
              <a:rPr lang="en-US" smtClean="0"/>
              <a:pPr/>
              <a:t>2/19/2014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F5CE407-6216-4202-80E4-A30DC2F709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0CEE9E-4FF0-1649-8E64-5271BFD1621B}"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29E0C-6C4B-2A4B-A3BA-E4CDCD9C22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90CEE9E-4FF0-1649-8E64-5271BFD1621B}" type="datetimeFigureOut">
              <a:rPr lang="en-US" smtClean="0"/>
              <a:pPr/>
              <a:t>2/19/2014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C529E0C-6C4B-2A4B-A3BA-E4CDCD9C22D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90CEE9E-4FF0-1649-8E64-5271BFD1621B}"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C529E0C-6C4B-2A4B-A3BA-E4CDCD9C22D9}"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90CEE9E-4FF0-1649-8E64-5271BFD1621B}" type="datetimeFigureOut">
              <a:rPr lang="en-US" smtClean="0"/>
              <a:pPr/>
              <a:t>2/19/2014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C529E0C-6C4B-2A4B-A3BA-E4CDCD9C22D9}"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90CEE9E-4FF0-1649-8E64-5271BFD1621B}" type="datetimeFigureOut">
              <a:rPr lang="en-US" smtClean="0"/>
              <a:pPr/>
              <a:t>2/19/2014</a:t>
            </a:fld>
            <a:endParaRPr lang="en-US"/>
          </a:p>
        </p:txBody>
      </p:sp>
      <p:sp>
        <p:nvSpPr>
          <p:cNvPr id="10" name="Slide Number Placeholder 9"/>
          <p:cNvSpPr>
            <a:spLocks noGrp="1"/>
          </p:cNvSpPr>
          <p:nvPr>
            <p:ph type="sldNum" sz="quarter" idx="16"/>
          </p:nvPr>
        </p:nvSpPr>
        <p:spPr/>
        <p:txBody>
          <a:bodyPr rtlCol="0"/>
          <a:lstStyle/>
          <a:p>
            <a:fld id="{CC529E0C-6C4B-2A4B-A3BA-E4CDCD9C22D9}"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90CEE9E-4FF0-1649-8E64-5271BFD1621B}" type="datetimeFigureOut">
              <a:rPr lang="en-US" smtClean="0"/>
              <a:pPr/>
              <a:t>2/19/2014</a:t>
            </a:fld>
            <a:endParaRPr lang="en-US"/>
          </a:p>
        </p:txBody>
      </p:sp>
      <p:sp>
        <p:nvSpPr>
          <p:cNvPr id="12" name="Slide Number Placeholder 11"/>
          <p:cNvSpPr>
            <a:spLocks noGrp="1"/>
          </p:cNvSpPr>
          <p:nvPr>
            <p:ph type="sldNum" sz="quarter" idx="16"/>
          </p:nvPr>
        </p:nvSpPr>
        <p:spPr/>
        <p:txBody>
          <a:bodyPr rtlCol="0"/>
          <a:lstStyle/>
          <a:p>
            <a:fld id="{CC529E0C-6C4B-2A4B-A3BA-E4CDCD9C22D9}"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0CEE9E-4FF0-1649-8E64-5271BFD1621B}" type="datetimeFigureOut">
              <a:rPr lang="en-US" smtClean="0"/>
              <a:pPr/>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C529E0C-6C4B-2A4B-A3BA-E4CDCD9C22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CEE9E-4FF0-1649-8E64-5271BFD1621B}" type="datetimeFigureOut">
              <a:rPr lang="en-US" smtClean="0"/>
              <a:pPr/>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C529E0C-6C4B-2A4B-A3BA-E4CDCD9C22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90CEE9E-4FF0-1649-8E64-5271BFD1621B}"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F5CE407-6216-4202-80E4-A30DC2F709B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90CEE9E-4FF0-1649-8E64-5271BFD1621B}" type="datetimeFigureOut">
              <a:rPr lang="en-US" smtClean="0"/>
              <a:pPr/>
              <a:t>2/19/2014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C529E0C-6C4B-2A4B-A3BA-E4CDCD9C22D9}"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90CEE9E-4FF0-1649-8E64-5271BFD1621B}" type="datetimeFigureOut">
              <a:rPr lang="en-US" smtClean="0"/>
              <a:pPr/>
              <a:t>2/19/2014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C529E0C-6C4B-2A4B-A3BA-E4CDCD9C22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063" y="1403048"/>
            <a:ext cx="8459375" cy="3472543"/>
          </a:xfrm>
        </p:spPr>
        <p:txBody>
          <a:bodyPr>
            <a:normAutofit/>
          </a:bodyPr>
          <a:lstStyle/>
          <a:p>
            <a:pPr algn="ctr"/>
            <a:r>
              <a:rPr lang="en-US" sz="4400" b="1" kern="1200" dirty="0" smtClean="0">
                <a:solidFill>
                  <a:schemeClr val="tx1"/>
                </a:solidFill>
                <a:effectLst/>
                <a:latin typeface="+mj-lt"/>
                <a:ea typeface="+mj-ea"/>
                <a:cs typeface="+mj-cs"/>
              </a:rPr>
              <a:t>ACCJC  SPECIAL REPORT </a:t>
            </a:r>
          </a:p>
          <a:p>
            <a:pPr algn="ctr"/>
            <a:r>
              <a:rPr lang="en-US" sz="4400" b="1" kern="1200" dirty="0" smtClean="0">
                <a:solidFill>
                  <a:schemeClr val="tx1"/>
                </a:solidFill>
                <a:effectLst/>
                <a:latin typeface="+mj-lt"/>
                <a:ea typeface="+mj-ea"/>
                <a:cs typeface="+mj-cs"/>
              </a:rPr>
              <a:t>DUE TO FINANCIAL REVIEW</a:t>
            </a:r>
            <a:r>
              <a:rPr lang="en-US" sz="4400" kern="1200" dirty="0" smtClean="0">
                <a:solidFill>
                  <a:schemeClr val="tx1"/>
                </a:solidFill>
                <a:effectLst/>
                <a:latin typeface="+mj-lt"/>
                <a:ea typeface="+mj-ea"/>
                <a:cs typeface="+mj-cs"/>
              </a:rPr>
              <a:t> </a:t>
            </a:r>
            <a:br>
              <a:rPr lang="en-US" sz="4400" kern="1200" dirty="0" smtClean="0">
                <a:solidFill>
                  <a:schemeClr val="tx1"/>
                </a:solidFill>
                <a:effectLst/>
                <a:latin typeface="+mj-lt"/>
                <a:ea typeface="+mj-ea"/>
                <a:cs typeface="+mj-cs"/>
              </a:rPr>
            </a:br>
            <a:endParaRPr lang="en-US" sz="4400" kern="1200" dirty="0" smtClean="0">
              <a:solidFill>
                <a:schemeClr val="tx1"/>
              </a:solidFill>
              <a:effectLst/>
              <a:latin typeface="+mj-lt"/>
              <a:ea typeface="+mj-ea"/>
              <a:cs typeface="+mj-cs"/>
            </a:endParaRPr>
          </a:p>
          <a:p>
            <a:pPr algn="ctr"/>
            <a:r>
              <a:rPr lang="en-US" sz="3200" kern="1200" dirty="0" smtClean="0">
                <a:solidFill>
                  <a:schemeClr val="tx1"/>
                </a:solidFill>
                <a:effectLst/>
                <a:latin typeface="+mj-lt"/>
                <a:ea typeface="+mj-ea"/>
                <a:cs typeface="+mj-cs"/>
              </a:rPr>
              <a:t>Contact:  Dr. Victor Jaime, </a:t>
            </a:r>
            <a:r>
              <a:rPr lang="en-US" sz="3200" kern="1200" dirty="0" err="1" smtClean="0">
                <a:solidFill>
                  <a:schemeClr val="tx1"/>
                </a:solidFill>
                <a:effectLst/>
                <a:latin typeface="+mj-lt"/>
                <a:ea typeface="+mj-ea"/>
                <a:cs typeface="+mj-cs"/>
              </a:rPr>
              <a:t>Ed.D</a:t>
            </a:r>
            <a:endParaRPr lang="en-US" sz="3200" kern="1200" dirty="0" smtClean="0">
              <a:solidFill>
                <a:schemeClr val="tx1"/>
              </a:solidFill>
              <a:effectLst/>
              <a:latin typeface="+mj-lt"/>
              <a:ea typeface="+mj-ea"/>
              <a:cs typeface="+mj-cs"/>
            </a:endParaRPr>
          </a:p>
          <a:p>
            <a:pPr algn="ctr"/>
            <a:endParaRPr lang="en-US" dirty="0"/>
          </a:p>
        </p:txBody>
      </p:sp>
      <p:sp>
        <p:nvSpPr>
          <p:cNvPr id="3" name="Subtitle 2"/>
          <p:cNvSpPr>
            <a:spLocks noGrp="1"/>
          </p:cNvSpPr>
          <p:nvPr>
            <p:ph type="subTitle" idx="1"/>
          </p:nvPr>
        </p:nvSpPr>
        <p:spPr/>
        <p:txBody>
          <a:bodyPr/>
          <a:lstStyle/>
          <a:p>
            <a:r>
              <a:rPr lang="en-US" b="1" dirty="0" smtClean="0">
                <a:solidFill>
                  <a:srgbClr val="000000"/>
                </a:solidFill>
              </a:rPr>
              <a:t>DUE:  APRIL 15, 2014</a:t>
            </a:r>
            <a:endParaRPr lang="en-US" b="1" dirty="0">
              <a:solidFill>
                <a:srgbClr val="000000"/>
              </a:solidFill>
            </a:endParaRPr>
          </a:p>
        </p:txBody>
      </p:sp>
    </p:spTree>
    <p:extLst>
      <p:ext uri="{BB962C8B-B14F-4D97-AF65-F5344CB8AC3E}">
        <p14:creationId xmlns:p14="http://schemas.microsoft.com/office/powerpoint/2010/main" val="2922311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solidFill>
                  <a:schemeClr val="tx1"/>
                </a:solidFill>
              </a:rPr>
              <a:t>III.D. Specific</a:t>
            </a:r>
            <a:r>
              <a:rPr lang="en-US" sz="4400" kern="1200" dirty="0" smtClean="0">
                <a:solidFill>
                  <a:schemeClr val="tx1"/>
                </a:solidFill>
                <a:effectLst/>
                <a:latin typeface="+mj-lt"/>
                <a:ea typeface="+mj-ea"/>
                <a:cs typeface="+mj-cs"/>
              </a:rPr>
              <a:t>s that Must be Addressed</a:t>
            </a:r>
            <a:endParaRPr lang="en-US" dirty="0"/>
          </a:p>
        </p:txBody>
      </p:sp>
      <p:sp>
        <p:nvSpPr>
          <p:cNvPr id="3" name="Content Placeholder 2"/>
          <p:cNvSpPr>
            <a:spLocks noGrp="1"/>
          </p:cNvSpPr>
          <p:nvPr>
            <p:ph sz="quarter" idx="1"/>
          </p:nvPr>
        </p:nvSpPr>
        <p:spPr>
          <a:xfrm>
            <a:off x="612648" y="1600200"/>
            <a:ext cx="7854019" cy="4495800"/>
          </a:xfrm>
        </p:spPr>
        <p:txBody>
          <a:bodyPr>
            <a:noAutofit/>
          </a:bodyPr>
          <a:lstStyle/>
          <a:p>
            <a:pPr marL="344488" indent="-344488">
              <a:buNone/>
              <a:tabLst>
                <a:tab pos="344488" algn="l"/>
              </a:tabLst>
            </a:pPr>
            <a:r>
              <a:rPr lang="en-US" sz="2800" b="1" dirty="0" smtClean="0"/>
              <a:t>III.D.3: </a:t>
            </a:r>
          </a:p>
          <a:p>
            <a:pPr marL="344488" indent="-344488">
              <a:spcAft>
                <a:spcPts val="1800"/>
              </a:spcAft>
              <a:buNone/>
              <a:tabLst>
                <a:tab pos="344488" algn="l"/>
              </a:tabLst>
            </a:pPr>
            <a:r>
              <a:rPr lang="en-US" sz="2800" b="1" dirty="0"/>
              <a:t>	</a:t>
            </a:r>
            <a:r>
              <a:rPr lang="en-US" sz="2800" dirty="0" smtClean="0"/>
              <a:t>The institution has policies and procedures to ensure sound financial practices and  </a:t>
            </a:r>
            <a:r>
              <a:rPr lang="en-US" sz="2800" dirty="0"/>
              <a:t>financial </a:t>
            </a:r>
            <a:r>
              <a:rPr lang="en-US" sz="2800" dirty="0" smtClean="0"/>
              <a:t>stability. </a:t>
            </a:r>
            <a:endParaRPr lang="en-US" sz="2800" dirty="0" smtClean="0">
              <a:effectLst/>
            </a:endParaRPr>
          </a:p>
          <a:p>
            <a:pPr marL="344488" lvl="0" indent="-344488">
              <a:spcBef>
                <a:spcPts val="1900"/>
              </a:spcBef>
              <a:buNone/>
            </a:pPr>
            <a:r>
              <a:rPr lang="en-US" sz="2800" b="1" dirty="0" smtClean="0">
                <a:effectLst/>
              </a:rPr>
              <a:t>III.D.4: </a:t>
            </a:r>
          </a:p>
          <a:p>
            <a:pPr marL="344488" lvl="0" indent="-344488">
              <a:spcAft>
                <a:spcPts val="1800"/>
              </a:spcAft>
              <a:buNone/>
            </a:pPr>
            <a:r>
              <a:rPr lang="en-US" sz="2800" dirty="0" smtClean="0">
                <a:effectLst/>
              </a:rPr>
              <a:t>	Financial resource planning is integrated with institutional planning. The institution systematically assesses the effective use of financial resources and uses the results of the evaluation as the basis for improvement of the institution.</a:t>
            </a:r>
          </a:p>
        </p:txBody>
      </p:sp>
    </p:spTree>
    <p:extLst>
      <p:ext uri="{BB962C8B-B14F-4D97-AF65-F5344CB8AC3E}">
        <p14:creationId xmlns:p14="http://schemas.microsoft.com/office/powerpoint/2010/main" val="298877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p:txBody>
          <a:bodyPr>
            <a:normAutofit/>
          </a:bodyPr>
          <a:lstStyle/>
          <a:p>
            <a:pPr lvl="0">
              <a:lnSpc>
                <a:spcPct val="110000"/>
              </a:lnSpc>
              <a:spcBef>
                <a:spcPts val="0"/>
              </a:spcBef>
            </a:pPr>
            <a:r>
              <a:rPr lang="en-US" sz="2800" b="1" dirty="0" smtClean="0">
                <a:effectLst/>
              </a:rPr>
              <a:t>High Permanent Fixed Costs: Staff</a:t>
            </a:r>
          </a:p>
          <a:p>
            <a:pPr lvl="1">
              <a:lnSpc>
                <a:spcPct val="110000"/>
              </a:lnSpc>
              <a:spcBef>
                <a:spcPts val="0"/>
              </a:spcBef>
            </a:pPr>
            <a:r>
              <a:rPr lang="en-US" sz="2800" dirty="0" smtClean="0">
                <a:effectLst/>
              </a:rPr>
              <a:t>Classified support staff salary schedules</a:t>
            </a:r>
          </a:p>
          <a:p>
            <a:pPr lvl="2">
              <a:lnSpc>
                <a:spcPct val="110000"/>
              </a:lnSpc>
              <a:spcBef>
                <a:spcPts val="0"/>
              </a:spcBef>
            </a:pPr>
            <a:r>
              <a:rPr lang="en-US" sz="2800" dirty="0" smtClean="0">
                <a:effectLst/>
              </a:rPr>
              <a:t>15 step increments per track </a:t>
            </a:r>
          </a:p>
          <a:p>
            <a:pPr lvl="2">
              <a:lnSpc>
                <a:spcPct val="110000"/>
              </a:lnSpc>
              <a:spcBef>
                <a:spcPts val="0"/>
              </a:spcBef>
            </a:pPr>
            <a:r>
              <a:rPr lang="en-US" sz="2800" dirty="0" smtClean="0">
                <a:effectLst/>
              </a:rPr>
              <a:t>5% increase per step</a:t>
            </a:r>
          </a:p>
          <a:p>
            <a:pPr lvl="2">
              <a:lnSpc>
                <a:spcPct val="110000"/>
              </a:lnSpc>
              <a:spcBef>
                <a:spcPts val="0"/>
              </a:spcBef>
              <a:buNone/>
            </a:pPr>
            <a:endParaRPr lang="en-US" sz="2800" dirty="0" smtClean="0">
              <a:effectLst/>
            </a:endParaRPr>
          </a:p>
          <a:p>
            <a:pPr lvl="0">
              <a:lnSpc>
                <a:spcPct val="110000"/>
              </a:lnSpc>
              <a:spcBef>
                <a:spcPts val="0"/>
              </a:spcBef>
            </a:pPr>
            <a:endParaRPr lang="en-US" sz="2800" kern="1200" dirty="0" smtClean="0">
              <a:solidFill>
                <a:schemeClr val="tx1"/>
              </a:solidFill>
              <a:effectLst/>
              <a:latin typeface="+mj-lt"/>
              <a:ea typeface="+mj-ea"/>
              <a:cs typeface="+mj-cs"/>
            </a:endParaRPr>
          </a:p>
          <a:p>
            <a:pPr lvl="0">
              <a:lnSpc>
                <a:spcPct val="110000"/>
              </a:lnSpc>
              <a:spcBef>
                <a:spcPts val="0"/>
              </a:spcBef>
            </a:pPr>
            <a:endParaRPr lang="en-US" sz="2800" kern="1200" dirty="0" smtClean="0">
              <a:solidFill>
                <a:schemeClr val="tx1"/>
              </a:solidFill>
              <a:effectLst/>
              <a:latin typeface="+mj-lt"/>
              <a:ea typeface="+mj-ea"/>
              <a:cs typeface="+mj-cs"/>
            </a:endParaRPr>
          </a:p>
        </p:txBody>
      </p:sp>
    </p:spTree>
    <p:extLst>
      <p:ext uri="{BB962C8B-B14F-4D97-AF65-F5344CB8AC3E}">
        <p14:creationId xmlns:p14="http://schemas.microsoft.com/office/powerpoint/2010/main" val="2481172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612648" y="1600200"/>
            <a:ext cx="8153400" cy="4907038"/>
          </a:xfrm>
        </p:spPr>
        <p:txBody>
          <a:bodyPr>
            <a:noAutofit/>
          </a:bodyPr>
          <a:lstStyle/>
          <a:p>
            <a:pPr lvl="0">
              <a:spcBef>
                <a:spcPts val="0"/>
              </a:spcBef>
            </a:pPr>
            <a:r>
              <a:rPr lang="en-US" sz="2800" b="1" dirty="0" smtClean="0">
                <a:effectLst/>
              </a:rPr>
              <a:t>High Permanent Fixed Costs: Enrollment Management</a:t>
            </a:r>
          </a:p>
          <a:p>
            <a:pPr lvl="1">
              <a:spcBef>
                <a:spcPts val="0"/>
              </a:spcBef>
            </a:pPr>
            <a:r>
              <a:rPr lang="en-US" sz="2800" dirty="0"/>
              <a:t>Low minimum enrollment for a class to go with a provision that classes cannot be cancelled for low </a:t>
            </a:r>
            <a:r>
              <a:rPr lang="en-US" sz="2800" dirty="0" smtClean="0"/>
              <a:t>enrollment</a:t>
            </a:r>
          </a:p>
          <a:p>
            <a:pPr lvl="0">
              <a:spcBef>
                <a:spcPts val="0"/>
              </a:spcBef>
              <a:buNone/>
            </a:pPr>
            <a:r>
              <a:rPr lang="en-US" dirty="0" smtClean="0"/>
              <a:t/>
            </a:r>
            <a:br>
              <a:rPr lang="en-US" dirty="0" smtClean="0"/>
            </a:br>
            <a:endParaRPr lang="en-US" sz="2400" kern="1200" dirty="0" smtClean="0">
              <a:solidFill>
                <a:schemeClr val="tx1"/>
              </a:solidFill>
              <a:effectLst/>
              <a:latin typeface="+mj-lt"/>
              <a:ea typeface="+mj-ea"/>
              <a:cs typeface="+mj-cs"/>
            </a:endParaRPr>
          </a:p>
        </p:txBody>
      </p:sp>
    </p:spTree>
    <p:extLst>
      <p:ext uri="{BB962C8B-B14F-4D97-AF65-F5344CB8AC3E}">
        <p14:creationId xmlns:p14="http://schemas.microsoft.com/office/powerpoint/2010/main" val="188646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612648" y="1600200"/>
            <a:ext cx="8153400" cy="4907038"/>
          </a:xfrm>
        </p:spPr>
        <p:txBody>
          <a:bodyPr>
            <a:noAutofit/>
          </a:bodyPr>
          <a:lstStyle/>
          <a:p>
            <a:pPr lvl="0">
              <a:spcBef>
                <a:spcPts val="0"/>
              </a:spcBef>
            </a:pPr>
            <a:r>
              <a:rPr lang="en-US" sz="2800" b="1" dirty="0" smtClean="0">
                <a:effectLst/>
              </a:rPr>
              <a:t>High Permanent Fixed Costs: Faculty </a:t>
            </a:r>
          </a:p>
          <a:p>
            <a:pPr lvl="1"/>
            <a:r>
              <a:rPr lang="en-US" sz="2800" dirty="0" smtClean="0"/>
              <a:t>“Significant amounts of </a:t>
            </a:r>
            <a:r>
              <a:rPr lang="en-US" sz="2800" u="sng" dirty="0" smtClean="0"/>
              <a:t>release time</a:t>
            </a:r>
            <a:r>
              <a:rPr lang="en-US" sz="2800" dirty="0" smtClean="0"/>
              <a:t> to complete administrative work”</a:t>
            </a:r>
          </a:p>
          <a:p>
            <a:pPr lvl="1"/>
            <a:r>
              <a:rPr lang="en-US" sz="2800" dirty="0" smtClean="0"/>
              <a:t>“Nearly </a:t>
            </a:r>
            <a:r>
              <a:rPr lang="en-US" sz="2800" u="sng" dirty="0"/>
              <a:t>50% over the </a:t>
            </a:r>
            <a:r>
              <a:rPr lang="en-US" sz="2800" u="sng" dirty="0" smtClean="0"/>
              <a:t>FON </a:t>
            </a:r>
            <a:r>
              <a:rPr lang="en-US" sz="2800" dirty="0" smtClean="0"/>
              <a:t>required </a:t>
            </a:r>
            <a:r>
              <a:rPr lang="en-US" sz="2800" dirty="0"/>
              <a:t>by the state</a:t>
            </a:r>
            <a:r>
              <a:rPr lang="en-US" sz="2800" dirty="0" smtClean="0"/>
              <a:t>.”</a:t>
            </a:r>
            <a:r>
              <a:rPr lang="en-US" sz="2800" dirty="0"/>
              <a:t> </a:t>
            </a:r>
            <a:r>
              <a:rPr lang="en-US" sz="2500" dirty="0" smtClean="0"/>
              <a:t>Required </a:t>
            </a:r>
            <a:r>
              <a:rPr lang="en-US" sz="2500" dirty="0"/>
              <a:t>number is 108 </a:t>
            </a:r>
            <a:r>
              <a:rPr lang="en-US" sz="2500" dirty="0" smtClean="0"/>
              <a:t>and IVC is 158.</a:t>
            </a:r>
          </a:p>
          <a:p>
            <a:pPr lvl="1">
              <a:spcBef>
                <a:spcPts val="0"/>
              </a:spcBef>
            </a:pPr>
            <a:r>
              <a:rPr lang="en-US" sz="2800" dirty="0" smtClean="0"/>
              <a:t>“Additional </a:t>
            </a:r>
            <a:r>
              <a:rPr lang="en-US" sz="2800" dirty="0"/>
              <a:t>contract days up to </a:t>
            </a:r>
            <a:r>
              <a:rPr lang="en-US" sz="2800" u="sng" dirty="0"/>
              <a:t>199 from 177 </a:t>
            </a:r>
            <a:r>
              <a:rPr lang="en-US" sz="2800" dirty="0"/>
              <a:t>for a number of faculty who work as </a:t>
            </a:r>
            <a:r>
              <a:rPr lang="en-US" sz="2800" dirty="0" smtClean="0"/>
              <a:t>coordinators”</a:t>
            </a:r>
            <a:endParaRPr lang="en-US" sz="2800" dirty="0"/>
          </a:p>
          <a:p>
            <a:pPr lvl="1">
              <a:spcBef>
                <a:spcPts val="0"/>
              </a:spcBef>
            </a:pPr>
            <a:r>
              <a:rPr lang="en-US" sz="2800" dirty="0" smtClean="0"/>
              <a:t>“Faculty </a:t>
            </a:r>
            <a:r>
              <a:rPr lang="en-US" sz="2800" dirty="0"/>
              <a:t>paid at 100% of their </a:t>
            </a:r>
            <a:r>
              <a:rPr lang="en-US" sz="2800" u="sng" dirty="0" smtClean="0"/>
              <a:t>full-time </a:t>
            </a:r>
            <a:r>
              <a:rPr lang="en-US" sz="2800" u="sng" dirty="0"/>
              <a:t>rate </a:t>
            </a:r>
            <a:r>
              <a:rPr lang="en-US" sz="2800" dirty="0"/>
              <a:t>for </a:t>
            </a:r>
            <a:r>
              <a:rPr lang="en-US" sz="2800" u="sng" dirty="0"/>
              <a:t>overload</a:t>
            </a:r>
            <a:r>
              <a:rPr lang="en-US" sz="2800" dirty="0"/>
              <a:t> and </a:t>
            </a:r>
            <a:r>
              <a:rPr lang="en-US" sz="2800" u="sng" dirty="0"/>
              <a:t>intersession</a:t>
            </a:r>
            <a:r>
              <a:rPr lang="en-US" sz="2800" dirty="0"/>
              <a:t> teaching </a:t>
            </a:r>
            <a:r>
              <a:rPr lang="en-US" sz="2800" dirty="0" smtClean="0"/>
              <a:t>assignments”</a:t>
            </a:r>
            <a:endParaRPr lang="en-US" sz="2800" dirty="0"/>
          </a:p>
          <a:p>
            <a:pPr lvl="1"/>
            <a:endParaRPr lang="en-US" sz="2800" dirty="0" smtClean="0"/>
          </a:p>
          <a:p>
            <a:pPr lvl="1">
              <a:buNone/>
            </a:pPr>
            <a:endParaRPr lang="en-US" sz="2800" dirty="0" smtClean="0"/>
          </a:p>
        </p:txBody>
      </p:sp>
    </p:spTree>
    <p:extLst>
      <p:ext uri="{BB962C8B-B14F-4D97-AF65-F5344CB8AC3E}">
        <p14:creationId xmlns:p14="http://schemas.microsoft.com/office/powerpoint/2010/main" val="3798754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427590" y="1600200"/>
            <a:ext cx="8338458" cy="4907038"/>
          </a:xfrm>
        </p:spPr>
        <p:txBody>
          <a:bodyPr>
            <a:noAutofit/>
          </a:bodyPr>
          <a:lstStyle/>
          <a:p>
            <a:pPr lvl="0">
              <a:spcBef>
                <a:spcPts val="0"/>
              </a:spcBef>
            </a:pPr>
            <a:r>
              <a:rPr lang="en-US" sz="2800" b="1" dirty="0" smtClean="0">
                <a:effectLst/>
              </a:rPr>
              <a:t>High Permanent Fixed Costs: </a:t>
            </a:r>
          </a:p>
          <a:p>
            <a:pPr lvl="1">
              <a:spcBef>
                <a:spcPts val="0"/>
              </a:spcBef>
            </a:pPr>
            <a:r>
              <a:rPr lang="en-US" sz="2800" dirty="0"/>
              <a:t>Child Development Center Fund </a:t>
            </a:r>
            <a:r>
              <a:rPr lang="en-US" sz="2800" dirty="0" smtClean="0"/>
              <a:t> </a:t>
            </a:r>
          </a:p>
          <a:p>
            <a:pPr lvl="2">
              <a:spcBef>
                <a:spcPts val="0"/>
              </a:spcBef>
            </a:pPr>
            <a:r>
              <a:rPr lang="en-US" sz="2800" dirty="0" smtClean="0"/>
              <a:t>Unrestricted general fund is paying for shortages occurring in the Child Development Center Fund</a:t>
            </a:r>
          </a:p>
          <a:p>
            <a:pPr lvl="2">
              <a:spcBef>
                <a:spcPts val="0"/>
              </a:spcBef>
            </a:pPr>
            <a:r>
              <a:rPr lang="en-US" sz="2800" dirty="0" smtClean="0"/>
              <a:t>College </a:t>
            </a:r>
            <a:r>
              <a:rPr lang="en-US" sz="2800" dirty="0"/>
              <a:t>has not acted to control </a:t>
            </a:r>
            <a:r>
              <a:rPr lang="en-US" sz="2800" dirty="0" smtClean="0"/>
              <a:t>costs when revenue was reduced </a:t>
            </a:r>
          </a:p>
          <a:p>
            <a:pPr lvl="2">
              <a:spcBef>
                <a:spcPts val="0"/>
              </a:spcBef>
            </a:pPr>
            <a:r>
              <a:rPr lang="en-US" sz="2800" dirty="0" smtClean="0"/>
              <a:t>College </a:t>
            </a:r>
            <a:r>
              <a:rPr lang="en-US" sz="2800" dirty="0"/>
              <a:t>paid or subsidized </a:t>
            </a:r>
            <a:r>
              <a:rPr lang="en-US" sz="2800" dirty="0" smtClean="0"/>
              <a:t>by </a:t>
            </a:r>
            <a:r>
              <a:rPr lang="en-US" sz="2800" dirty="0"/>
              <a:t>augmenting </a:t>
            </a:r>
            <a:r>
              <a:rPr lang="en-US" sz="2800" dirty="0" smtClean="0"/>
              <a:t>with </a:t>
            </a:r>
            <a:r>
              <a:rPr lang="en-US" sz="2800" dirty="0"/>
              <a:t>funds to pay all costs </a:t>
            </a:r>
            <a:r>
              <a:rPr lang="en-US" sz="2800" dirty="0" smtClean="0"/>
              <a:t>incurred </a:t>
            </a:r>
          </a:p>
          <a:p>
            <a:pPr lvl="2">
              <a:spcBef>
                <a:spcPts val="0"/>
              </a:spcBef>
            </a:pPr>
            <a:r>
              <a:rPr lang="en-US" sz="2800" b="1" dirty="0" smtClean="0"/>
              <a:t>Taking </a:t>
            </a:r>
            <a:r>
              <a:rPr lang="en-US" sz="2800" b="1" dirty="0"/>
              <a:t>a priority status that has not been </a:t>
            </a:r>
            <a:r>
              <a:rPr lang="en-US" sz="2800" b="1" dirty="0" smtClean="0"/>
              <a:t>discussed</a:t>
            </a:r>
          </a:p>
          <a:p>
            <a:pPr lvl="1">
              <a:spcBef>
                <a:spcPts val="0"/>
              </a:spcBef>
            </a:pPr>
            <a:endParaRPr lang="en-US" sz="900" dirty="0" smtClean="0"/>
          </a:p>
        </p:txBody>
      </p:sp>
    </p:spTree>
    <p:extLst>
      <p:ext uri="{BB962C8B-B14F-4D97-AF65-F5344CB8AC3E}">
        <p14:creationId xmlns:p14="http://schemas.microsoft.com/office/powerpoint/2010/main" val="356499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427589" y="1600200"/>
            <a:ext cx="8534981" cy="4907038"/>
          </a:xfrm>
        </p:spPr>
        <p:txBody>
          <a:bodyPr>
            <a:noAutofit/>
          </a:bodyPr>
          <a:lstStyle/>
          <a:p>
            <a:pPr lvl="0">
              <a:spcBef>
                <a:spcPts val="0"/>
              </a:spcBef>
            </a:pPr>
            <a:r>
              <a:rPr lang="en-US" sz="2800" b="1" dirty="0" smtClean="0">
                <a:effectLst/>
              </a:rPr>
              <a:t>High Permanent Fixed Costs: Categorical Programs</a:t>
            </a:r>
          </a:p>
          <a:p>
            <a:pPr lvl="1">
              <a:spcBef>
                <a:spcPts val="0"/>
              </a:spcBef>
            </a:pPr>
            <a:r>
              <a:rPr lang="en-US" sz="2800" dirty="0" smtClean="0"/>
              <a:t>Categorical Programs </a:t>
            </a:r>
            <a:r>
              <a:rPr lang="en-US" sz="2800" dirty="0"/>
              <a:t>or </a:t>
            </a:r>
            <a:r>
              <a:rPr lang="en-US" sz="2800" dirty="0" smtClean="0"/>
              <a:t>other programs that </a:t>
            </a:r>
            <a:r>
              <a:rPr lang="en-US" sz="2800" dirty="0" err="1" smtClean="0"/>
              <a:t>recevie</a:t>
            </a:r>
            <a:r>
              <a:rPr lang="en-US" sz="2800" dirty="0" smtClean="0"/>
              <a:t> categorical or  specially </a:t>
            </a:r>
            <a:r>
              <a:rPr lang="en-US" sz="2800" dirty="0"/>
              <a:t>restricted </a:t>
            </a:r>
            <a:r>
              <a:rPr lang="en-US" sz="2800" dirty="0" smtClean="0"/>
              <a:t>revenue from the State to provide specific additional services to students who meet eligibility requirements</a:t>
            </a:r>
          </a:p>
          <a:p>
            <a:pPr lvl="2">
              <a:spcBef>
                <a:spcPts val="0"/>
              </a:spcBef>
            </a:pPr>
            <a:r>
              <a:rPr lang="en-US" sz="2800" dirty="0" smtClean="0"/>
              <a:t>College </a:t>
            </a:r>
            <a:r>
              <a:rPr lang="en-US" sz="2800" dirty="0"/>
              <a:t>has not acted to control costs when revenue was reduced </a:t>
            </a:r>
          </a:p>
          <a:p>
            <a:pPr lvl="2">
              <a:spcBef>
                <a:spcPts val="0"/>
              </a:spcBef>
            </a:pPr>
            <a:r>
              <a:rPr lang="en-US" sz="2800" dirty="0"/>
              <a:t>College paid or subsidized by augmenting with funds to pay all costs incurred. </a:t>
            </a:r>
          </a:p>
          <a:p>
            <a:pPr lvl="2">
              <a:spcBef>
                <a:spcPts val="0"/>
              </a:spcBef>
            </a:pPr>
            <a:r>
              <a:rPr lang="en-US" sz="2800" b="1" dirty="0"/>
              <a:t>Taking a priority status that has not been discussed</a:t>
            </a:r>
          </a:p>
          <a:p>
            <a:pPr lvl="1">
              <a:spcBef>
                <a:spcPts val="0"/>
              </a:spcBef>
            </a:pPr>
            <a:endParaRPr lang="en-US" sz="2800" dirty="0" smtClean="0"/>
          </a:p>
          <a:p>
            <a:pPr marL="365760" lvl="1" indent="0">
              <a:spcBef>
                <a:spcPts val="0"/>
              </a:spcBef>
              <a:buNone/>
            </a:pPr>
            <a:endParaRPr lang="en-US" sz="2000" dirty="0" smtClean="0"/>
          </a:p>
        </p:txBody>
      </p:sp>
    </p:spTree>
    <p:extLst>
      <p:ext uri="{BB962C8B-B14F-4D97-AF65-F5344CB8AC3E}">
        <p14:creationId xmlns:p14="http://schemas.microsoft.com/office/powerpoint/2010/main" val="2561823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427590" y="1600200"/>
            <a:ext cx="8338458" cy="5003800"/>
          </a:xfrm>
        </p:spPr>
        <p:txBody>
          <a:bodyPr>
            <a:noAutofit/>
          </a:bodyPr>
          <a:lstStyle/>
          <a:p>
            <a:pPr lvl="0">
              <a:spcBef>
                <a:spcPts val="0"/>
              </a:spcBef>
            </a:pPr>
            <a:r>
              <a:rPr lang="en-US" sz="2800" b="1" dirty="0" smtClean="0">
                <a:effectLst/>
              </a:rPr>
              <a:t>Declining Revenues: Reserves</a:t>
            </a:r>
          </a:p>
          <a:p>
            <a:pPr lvl="1">
              <a:spcBef>
                <a:spcPts val="0"/>
              </a:spcBef>
            </a:pPr>
            <a:r>
              <a:rPr lang="en-US" sz="2800" dirty="0" smtClean="0"/>
              <a:t>“Rapidly </a:t>
            </a:r>
            <a:r>
              <a:rPr lang="en-US" sz="2800" dirty="0"/>
              <a:t>declining fund balance caused by lack of action to address imbalance between revenue and </a:t>
            </a:r>
            <a:r>
              <a:rPr lang="en-US" sz="2800" dirty="0" smtClean="0"/>
              <a:t>expenditures”</a:t>
            </a:r>
          </a:p>
          <a:p>
            <a:pPr marL="365760" lvl="1" indent="0">
              <a:spcBef>
                <a:spcPts val="0"/>
              </a:spcBef>
              <a:buNone/>
            </a:pPr>
            <a:endParaRPr lang="en-US" sz="1100" b="1" dirty="0" smtClean="0">
              <a:solidFill>
                <a:srgbClr val="513E1B"/>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695937104"/>
              </p:ext>
            </p:extLst>
          </p:nvPr>
        </p:nvGraphicFramePr>
        <p:xfrm>
          <a:off x="925289" y="3668485"/>
          <a:ext cx="7358740" cy="1665514"/>
        </p:xfrm>
        <a:graphic>
          <a:graphicData uri="http://schemas.openxmlformats.org/drawingml/2006/table">
            <a:tbl>
              <a:tblPr firstRow="1" firstCol="1" bandRow="1">
                <a:tableStyleId>{5C22544A-7EE6-4342-B048-85BDC9FD1C3A}</a:tableStyleId>
              </a:tblPr>
              <a:tblGrid>
                <a:gridCol w="1327408"/>
                <a:gridCol w="1005222"/>
                <a:gridCol w="1005222"/>
                <a:gridCol w="1005222"/>
                <a:gridCol w="1005222"/>
                <a:gridCol w="1005222"/>
                <a:gridCol w="1005222"/>
              </a:tblGrid>
              <a:tr h="419512">
                <a:tc>
                  <a:txBody>
                    <a:bodyPr/>
                    <a:lstStyle/>
                    <a:p>
                      <a:pPr marL="0" marR="0" algn="r">
                        <a:lnSpc>
                          <a:spcPct val="115000"/>
                        </a:lnSpc>
                        <a:spcBef>
                          <a:spcPts val="0"/>
                        </a:spcBef>
                        <a:spcAft>
                          <a:spcPts val="0"/>
                        </a:spcAft>
                      </a:pPr>
                      <a:r>
                        <a:rPr lang="en-US" sz="1200" dirty="0">
                          <a:effectLst/>
                        </a:rPr>
                        <a:t> </a:t>
                      </a:r>
                      <a:endParaRPr lang="en-US" sz="1100" dirty="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2007-08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2008-09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2009-10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2010-11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2011-12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2012-13 </a:t>
                      </a:r>
                      <a:endParaRPr lang="en-US" sz="1100">
                        <a:effectLst/>
                        <a:latin typeface="Calibri"/>
                        <a:ea typeface="MS Mincho"/>
                        <a:cs typeface="Times New Roman"/>
                      </a:endParaRPr>
                    </a:p>
                  </a:txBody>
                  <a:tcPr marL="9525" marR="9525" marT="9525" marB="9525" anchor="ctr"/>
                </a:tc>
              </a:tr>
              <a:tr h="826490">
                <a:tc>
                  <a:txBody>
                    <a:bodyPr/>
                    <a:lstStyle/>
                    <a:p>
                      <a:pPr marL="0" marR="0" algn="r">
                        <a:lnSpc>
                          <a:spcPct val="115000"/>
                        </a:lnSpc>
                        <a:spcBef>
                          <a:spcPts val="0"/>
                        </a:spcBef>
                        <a:spcAft>
                          <a:spcPts val="0"/>
                        </a:spcAft>
                      </a:pPr>
                      <a:r>
                        <a:rPr lang="en-US" sz="1200">
                          <a:effectLst/>
                        </a:rPr>
                        <a:t>Ending Reserves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6,877,855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5,038,578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2,776,963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3,296,700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2,781,761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2,488,710 </a:t>
                      </a:r>
                      <a:endParaRPr lang="en-US" sz="1100">
                        <a:effectLst/>
                        <a:latin typeface="Calibri"/>
                        <a:ea typeface="MS Mincho"/>
                        <a:cs typeface="Times New Roman"/>
                      </a:endParaRPr>
                    </a:p>
                  </a:txBody>
                  <a:tcPr marL="9525" marR="9525" marT="9525" marB="9525" anchor="ctr"/>
                </a:tc>
              </a:tr>
              <a:tr h="419512">
                <a:tc>
                  <a:txBody>
                    <a:bodyPr/>
                    <a:lstStyle/>
                    <a:p>
                      <a:pPr marL="0" marR="0" algn="r">
                        <a:lnSpc>
                          <a:spcPct val="115000"/>
                        </a:lnSpc>
                        <a:spcBef>
                          <a:spcPts val="0"/>
                        </a:spcBef>
                        <a:spcAft>
                          <a:spcPts val="0"/>
                        </a:spcAft>
                      </a:pPr>
                      <a:r>
                        <a:rPr lang="en-US" sz="1200">
                          <a:effectLst/>
                        </a:rPr>
                        <a:t>% of Budget</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18.68%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13.0% </a:t>
                      </a:r>
                      <a:endParaRPr lang="en-US" sz="1100" dirty="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7.2%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8.9%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8.02% </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7.45% </a:t>
                      </a:r>
                      <a:endParaRPr lang="en-US" sz="1100" dirty="0">
                        <a:effectLst/>
                        <a:latin typeface="Calibri"/>
                        <a:ea typeface="MS Mincho"/>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2186820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590" y="228600"/>
            <a:ext cx="8153400" cy="990600"/>
          </a:xfrm>
        </p:spPr>
        <p:txBody>
          <a:bodyPr>
            <a:normAutofit/>
          </a:bodyPr>
          <a:lstStyle/>
          <a:p>
            <a:pPr lvl="0"/>
            <a:r>
              <a:rPr lang="en-US" sz="4400" kern="1200" dirty="0" smtClean="0">
                <a:solidFill>
                  <a:schemeClr val="tx1"/>
                </a:solidFill>
                <a:effectLst/>
                <a:latin typeface="+mj-lt"/>
                <a:ea typeface="+mj-ea"/>
                <a:cs typeface="+mj-cs"/>
              </a:rPr>
              <a:t>Specifics tha</a:t>
            </a:r>
            <a:r>
              <a:rPr lang="en-US" dirty="0" smtClean="0">
                <a:solidFill>
                  <a:schemeClr val="tx1"/>
                </a:solidFill>
              </a:rPr>
              <a:t>t Must be Addressed</a:t>
            </a:r>
            <a:endParaRPr lang="en-US" dirty="0"/>
          </a:p>
        </p:txBody>
      </p:sp>
      <p:sp>
        <p:nvSpPr>
          <p:cNvPr id="3" name="Content Placeholder 2"/>
          <p:cNvSpPr>
            <a:spLocks noGrp="1"/>
          </p:cNvSpPr>
          <p:nvPr>
            <p:ph sz="quarter" idx="1"/>
          </p:nvPr>
        </p:nvSpPr>
        <p:spPr>
          <a:xfrm>
            <a:off x="427590" y="1600200"/>
            <a:ext cx="8338458" cy="4907038"/>
          </a:xfrm>
        </p:spPr>
        <p:txBody>
          <a:bodyPr>
            <a:noAutofit/>
          </a:bodyPr>
          <a:lstStyle/>
          <a:p>
            <a:pPr lvl="0">
              <a:spcBef>
                <a:spcPts val="0"/>
              </a:spcBef>
            </a:pPr>
            <a:r>
              <a:rPr lang="en-US" sz="2800" b="1" dirty="0" smtClean="0">
                <a:effectLst/>
              </a:rPr>
              <a:t>Declining Revenues: Enrollment (FTES)</a:t>
            </a:r>
          </a:p>
          <a:p>
            <a:pPr lvl="1">
              <a:spcBef>
                <a:spcPts val="0"/>
              </a:spcBef>
            </a:pPr>
            <a:r>
              <a:rPr lang="en-US" sz="2800" dirty="0" smtClean="0"/>
              <a:t>“Enrollment </a:t>
            </a:r>
            <a:r>
              <a:rPr lang="en-US" sz="2800" dirty="0"/>
              <a:t>is also declining </a:t>
            </a:r>
            <a:r>
              <a:rPr lang="en-US" sz="2800" dirty="0" smtClean="0"/>
              <a:t>rapidly”</a:t>
            </a:r>
          </a:p>
          <a:p>
            <a:pPr lvl="1">
              <a:spcBef>
                <a:spcPts val="0"/>
              </a:spcBef>
              <a:buNone/>
            </a:pPr>
            <a:endParaRPr lang="en-US" sz="1100" b="1" dirty="0" smtClean="0">
              <a:solidFill>
                <a:srgbClr val="513E1B"/>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146513539"/>
              </p:ext>
            </p:extLst>
          </p:nvPr>
        </p:nvGraphicFramePr>
        <p:xfrm>
          <a:off x="805546" y="3045228"/>
          <a:ext cx="7202031" cy="1755373"/>
        </p:xfrm>
        <a:graphic>
          <a:graphicData uri="http://schemas.openxmlformats.org/drawingml/2006/table">
            <a:tbl>
              <a:tblPr firstRow="1" firstCol="1" bandRow="1">
                <a:tableStyleId>{5C22544A-7EE6-4342-B048-85BDC9FD1C3A}</a:tableStyleId>
              </a:tblPr>
              <a:tblGrid>
                <a:gridCol w="1299141"/>
                <a:gridCol w="983815"/>
                <a:gridCol w="983815"/>
                <a:gridCol w="983815"/>
                <a:gridCol w="983815"/>
                <a:gridCol w="983815"/>
                <a:gridCol w="983815"/>
              </a:tblGrid>
              <a:tr h="353185">
                <a:tc>
                  <a:txBody>
                    <a:bodyPr/>
                    <a:lstStyle/>
                    <a:p>
                      <a:pPr marL="0" marR="0" algn="r">
                        <a:lnSpc>
                          <a:spcPct val="115000"/>
                        </a:lnSpc>
                        <a:spcBef>
                          <a:spcPts val="0"/>
                        </a:spcBef>
                        <a:spcAft>
                          <a:spcPts val="0"/>
                        </a:spcAft>
                      </a:pPr>
                      <a:r>
                        <a:rPr lang="en-US" sz="1200" dirty="0">
                          <a:effectLst/>
                        </a:rPr>
                        <a:t> </a:t>
                      </a:r>
                      <a:endParaRPr lang="en-US" sz="1100" dirty="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2007-08</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2008-09</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2009-10</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2010-11</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2011-12</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2012-13</a:t>
                      </a:r>
                      <a:endParaRPr lang="en-US" sz="1100">
                        <a:effectLst/>
                        <a:latin typeface="Calibri"/>
                        <a:ea typeface="MS Mincho"/>
                        <a:cs typeface="Times New Roman"/>
                      </a:endParaRPr>
                    </a:p>
                  </a:txBody>
                  <a:tcPr marL="9525" marR="9525" marT="9525" marB="9525" anchor="ctr"/>
                </a:tc>
              </a:tr>
              <a:tr h="353185">
                <a:tc>
                  <a:txBody>
                    <a:bodyPr/>
                    <a:lstStyle/>
                    <a:p>
                      <a:pPr marL="0" marR="0" algn="r">
                        <a:lnSpc>
                          <a:spcPct val="115000"/>
                        </a:lnSpc>
                        <a:spcBef>
                          <a:spcPts val="0"/>
                        </a:spcBef>
                        <a:spcAft>
                          <a:spcPts val="0"/>
                        </a:spcAft>
                      </a:pPr>
                      <a:r>
                        <a:rPr lang="en-US" sz="1200">
                          <a:effectLst/>
                        </a:rPr>
                        <a:t>Actual FTES</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7,086</a:t>
                      </a:r>
                      <a:endParaRPr lang="en-US" sz="1100" b="1" dirty="0">
                        <a:solidFill>
                          <a:srgbClr val="FF0000"/>
                        </a:solidFill>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7,426</a:t>
                      </a:r>
                      <a:endParaRPr lang="en-US" sz="1100" b="1" dirty="0">
                        <a:solidFill>
                          <a:srgbClr val="FF0000"/>
                        </a:solidFill>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7,132</a:t>
                      </a:r>
                      <a:endParaRPr lang="en-US" sz="1100" b="1" dirty="0">
                        <a:solidFill>
                          <a:srgbClr val="FF0000"/>
                        </a:solidFill>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7,290</a:t>
                      </a:r>
                      <a:endParaRPr lang="en-US" sz="1100" b="1" dirty="0">
                        <a:solidFill>
                          <a:srgbClr val="FF0000"/>
                        </a:solidFill>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6,119</a:t>
                      </a:r>
                      <a:endParaRPr lang="en-US" sz="1100" b="1" dirty="0">
                        <a:solidFill>
                          <a:srgbClr val="FF0000"/>
                        </a:solidFill>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b="1" dirty="0">
                          <a:solidFill>
                            <a:srgbClr val="FF0000"/>
                          </a:solidFill>
                          <a:effectLst/>
                        </a:rPr>
                        <a:t>6,219</a:t>
                      </a:r>
                      <a:endParaRPr lang="en-US" sz="1100" b="1" dirty="0">
                        <a:solidFill>
                          <a:srgbClr val="FF0000"/>
                        </a:solidFill>
                        <a:effectLst/>
                        <a:latin typeface="Calibri"/>
                        <a:ea typeface="MS Mincho"/>
                        <a:cs typeface="Times New Roman"/>
                      </a:endParaRPr>
                    </a:p>
                  </a:txBody>
                  <a:tcPr marL="9525" marR="9525" marT="9525" marB="9525" anchor="ctr"/>
                </a:tc>
              </a:tr>
              <a:tr h="353185">
                <a:tc>
                  <a:txBody>
                    <a:bodyPr/>
                    <a:lstStyle/>
                    <a:p>
                      <a:pPr marL="0" marR="0" algn="r">
                        <a:lnSpc>
                          <a:spcPct val="115000"/>
                        </a:lnSpc>
                        <a:spcBef>
                          <a:spcPts val="0"/>
                        </a:spcBef>
                        <a:spcAft>
                          <a:spcPts val="0"/>
                        </a:spcAft>
                      </a:pPr>
                      <a:r>
                        <a:rPr lang="en-US" sz="1200">
                          <a:effectLst/>
                        </a:rPr>
                        <a:t>Funded FTES</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6,800</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7,206</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6,929</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7,102</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6,559</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6,219</a:t>
                      </a:r>
                      <a:endParaRPr lang="en-US" sz="1100">
                        <a:effectLst/>
                        <a:latin typeface="Calibri"/>
                        <a:ea typeface="MS Mincho"/>
                        <a:cs typeface="Times New Roman"/>
                      </a:endParaRPr>
                    </a:p>
                  </a:txBody>
                  <a:tcPr marL="9525" marR="9525" marT="9525" marB="9525" anchor="ctr"/>
                </a:tc>
              </a:tr>
              <a:tr h="695818">
                <a:tc>
                  <a:txBody>
                    <a:bodyPr/>
                    <a:lstStyle/>
                    <a:p>
                      <a:pPr marL="0" marR="0" algn="r">
                        <a:lnSpc>
                          <a:spcPct val="115000"/>
                        </a:lnSpc>
                        <a:spcBef>
                          <a:spcPts val="0"/>
                        </a:spcBef>
                        <a:spcAft>
                          <a:spcPts val="0"/>
                        </a:spcAft>
                      </a:pPr>
                      <a:r>
                        <a:rPr lang="en-US" sz="1200">
                          <a:effectLst/>
                        </a:rPr>
                        <a:t>Total Revenue</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35,245,294</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37,789,824</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36,531,542</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37,511,109</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34,177,460</a:t>
                      </a:r>
                      <a:endParaRPr lang="en-US" sz="1100">
                        <a:effectLst/>
                        <a:latin typeface="Calibri"/>
                        <a:ea typeface="MS Mincho"/>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33,594,368</a:t>
                      </a:r>
                      <a:endParaRPr lang="en-US" sz="1100" dirty="0">
                        <a:effectLst/>
                        <a:latin typeface="Calibri"/>
                        <a:ea typeface="MS Mincho"/>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659922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College’s Response to the Special Report </a:t>
            </a:r>
            <a:endParaRPr lang="en-US" dirty="0"/>
          </a:p>
        </p:txBody>
      </p:sp>
      <p:sp>
        <p:nvSpPr>
          <p:cNvPr id="3" name="Content Placeholder 2"/>
          <p:cNvSpPr>
            <a:spLocks noGrp="1"/>
          </p:cNvSpPr>
          <p:nvPr>
            <p:ph sz="quarter" idx="1"/>
          </p:nvPr>
        </p:nvSpPr>
        <p:spPr/>
        <p:txBody>
          <a:bodyPr>
            <a:normAutofit/>
          </a:bodyPr>
          <a:lstStyle/>
          <a:p>
            <a:r>
              <a:rPr lang="en-US" dirty="0" smtClean="0"/>
              <a:t>Highlight areas in which the college has addressed:</a:t>
            </a:r>
          </a:p>
          <a:p>
            <a:pPr lvl="1"/>
            <a:r>
              <a:rPr lang="en-US" dirty="0" smtClean="0"/>
              <a:t>Negotiated progress with Represented and Non-Represented groups as recommended by FCMAT</a:t>
            </a:r>
          </a:p>
          <a:p>
            <a:pPr lvl="1"/>
            <a:r>
              <a:rPr lang="en-US" dirty="0" smtClean="0"/>
              <a:t>Progress in implementing other FCMAT Recommendations</a:t>
            </a:r>
          </a:p>
          <a:p>
            <a:pPr lvl="1"/>
            <a:r>
              <a:rPr lang="en-US" dirty="0" smtClean="0"/>
              <a:t>Board Resolutions to address Long-Term Financial Stability (Reserve Level, etc)</a:t>
            </a:r>
          </a:p>
          <a:p>
            <a:pPr lvl="1"/>
            <a:r>
              <a:rPr lang="en-US" dirty="0" smtClean="0"/>
              <a:t>Demonstrate that the 2014-15 Budget matches On-going Revenue with On-going Expenses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 of Events   </a:t>
            </a:r>
            <a:endParaRPr lang="en-US" dirty="0"/>
          </a:p>
        </p:txBody>
      </p:sp>
      <p:sp>
        <p:nvSpPr>
          <p:cNvPr id="3" name="Content Placeholder 2"/>
          <p:cNvSpPr>
            <a:spLocks noGrp="1"/>
          </p:cNvSpPr>
          <p:nvPr>
            <p:ph sz="quarter" idx="1"/>
          </p:nvPr>
        </p:nvSpPr>
        <p:spPr>
          <a:xfrm>
            <a:off x="270968" y="1503437"/>
            <a:ext cx="8873032" cy="4798181"/>
          </a:xfrm>
        </p:spPr>
        <p:txBody>
          <a:bodyPr>
            <a:noAutofit/>
          </a:bodyPr>
          <a:lstStyle/>
          <a:p>
            <a:pPr marL="0" indent="0">
              <a:spcBef>
                <a:spcPts val="0"/>
              </a:spcBef>
              <a:buNone/>
            </a:pPr>
            <a:r>
              <a:rPr lang="en-US" sz="2200" dirty="0" smtClean="0"/>
              <a:t>February 7, 2014   </a:t>
            </a:r>
            <a:r>
              <a:rPr lang="en-US" sz="2200" dirty="0"/>
              <a:t>ACCJC Special Report letter received by Dr. Jaime </a:t>
            </a:r>
            <a:endParaRPr lang="en-US" sz="2200" dirty="0" smtClean="0"/>
          </a:p>
          <a:p>
            <a:pPr marL="0" indent="0">
              <a:spcBef>
                <a:spcPts val="0"/>
              </a:spcBef>
              <a:buNone/>
            </a:pPr>
            <a:endParaRPr lang="en-US" sz="2200" dirty="0"/>
          </a:p>
          <a:p>
            <a:pPr marL="0" indent="0">
              <a:spcBef>
                <a:spcPts val="0"/>
              </a:spcBef>
              <a:buNone/>
            </a:pPr>
            <a:r>
              <a:rPr lang="en-US" sz="2200" dirty="0" smtClean="0">
                <a:solidFill>
                  <a:srgbClr val="513E1B"/>
                </a:solidFill>
              </a:rPr>
              <a:t>March 15, 2014   </a:t>
            </a:r>
            <a:r>
              <a:rPr lang="en-US" sz="2200" dirty="0">
                <a:solidFill>
                  <a:srgbClr val="513E1B"/>
                </a:solidFill>
              </a:rPr>
              <a:t>Follow-up Report is due </a:t>
            </a:r>
            <a:endParaRPr lang="en-US" sz="2200" dirty="0" smtClean="0">
              <a:solidFill>
                <a:srgbClr val="513E1B"/>
              </a:solidFill>
            </a:endParaRPr>
          </a:p>
          <a:p>
            <a:pPr marL="0" indent="0">
              <a:spcBef>
                <a:spcPts val="0"/>
              </a:spcBef>
              <a:buNone/>
            </a:pPr>
            <a:endParaRPr lang="en-US" sz="2200" dirty="0" smtClean="0">
              <a:solidFill>
                <a:srgbClr val="513E1B"/>
              </a:solidFill>
            </a:endParaRPr>
          </a:p>
          <a:p>
            <a:pPr marL="0" indent="0">
              <a:spcBef>
                <a:spcPts val="0"/>
              </a:spcBef>
              <a:buNone/>
            </a:pPr>
            <a:r>
              <a:rPr lang="en-US" sz="2200" dirty="0" smtClean="0">
                <a:solidFill>
                  <a:srgbClr val="513E1B"/>
                </a:solidFill>
              </a:rPr>
              <a:t>March 15 – May 31, 2014  Follow-up Visit </a:t>
            </a:r>
            <a:r>
              <a:rPr lang="en-US" sz="2200" dirty="0">
                <a:solidFill>
                  <a:srgbClr val="513E1B"/>
                </a:solidFill>
              </a:rPr>
              <a:t>by </a:t>
            </a:r>
            <a:r>
              <a:rPr lang="en-US" sz="2200" dirty="0" smtClean="0">
                <a:solidFill>
                  <a:srgbClr val="513E1B"/>
                </a:solidFill>
              </a:rPr>
              <a:t>ACCJC Team</a:t>
            </a:r>
          </a:p>
          <a:p>
            <a:pPr marL="0" indent="0">
              <a:spcBef>
                <a:spcPts val="0"/>
              </a:spcBef>
              <a:buNone/>
            </a:pPr>
            <a:endParaRPr lang="en-US" sz="2200" dirty="0"/>
          </a:p>
          <a:p>
            <a:pPr marL="0" indent="0">
              <a:spcBef>
                <a:spcPts val="0"/>
              </a:spcBef>
              <a:buNone/>
            </a:pPr>
            <a:r>
              <a:rPr lang="en-US" sz="2200" dirty="0" smtClean="0"/>
              <a:t>April 15, 2014  </a:t>
            </a:r>
            <a:r>
              <a:rPr lang="en-US" sz="2200" dirty="0"/>
              <a:t>Special Report must be received by ACCJC </a:t>
            </a:r>
            <a:endParaRPr lang="en-US" sz="2200" dirty="0" smtClean="0"/>
          </a:p>
          <a:p>
            <a:pPr marL="0" indent="0">
              <a:spcBef>
                <a:spcPts val="0"/>
              </a:spcBef>
              <a:buNone/>
            </a:pPr>
            <a:endParaRPr lang="en-US" sz="2200" dirty="0"/>
          </a:p>
          <a:p>
            <a:pPr marL="0" indent="0">
              <a:spcBef>
                <a:spcPts val="0"/>
              </a:spcBef>
              <a:buNone/>
            </a:pPr>
            <a:r>
              <a:rPr lang="en-US" sz="2200" dirty="0" smtClean="0"/>
              <a:t>June 4-6, 2014   </a:t>
            </a:r>
            <a:r>
              <a:rPr lang="en-US" sz="2200" dirty="0"/>
              <a:t>ACCJC reviews Follow-up Report </a:t>
            </a:r>
            <a:r>
              <a:rPr lang="en-US" sz="2200" dirty="0" smtClean="0"/>
              <a:t>&amp; </a:t>
            </a:r>
            <a:r>
              <a:rPr lang="en-US" sz="2200" dirty="0"/>
              <a:t>Special Report </a:t>
            </a:r>
            <a:r>
              <a:rPr lang="en-US" sz="2200" dirty="0" smtClean="0"/>
              <a:t>to:</a:t>
            </a:r>
            <a:endParaRPr lang="en-US" sz="2200" dirty="0"/>
          </a:p>
          <a:p>
            <a:pPr marL="1737360" lvl="4">
              <a:spcBef>
                <a:spcPts val="0"/>
              </a:spcBef>
              <a:buSzPct val="81000"/>
              <a:buFont typeface="+mj-lt"/>
              <a:buAutoNum type="arabicPeriod"/>
            </a:pPr>
            <a:r>
              <a:rPr lang="en-US" sz="2200" dirty="0" smtClean="0">
                <a:solidFill>
                  <a:srgbClr val="000000"/>
                </a:solidFill>
              </a:rPr>
              <a:t>Accept the Reports and grant full Accreditation</a:t>
            </a:r>
            <a:endParaRPr lang="en-US" sz="2200" dirty="0">
              <a:solidFill>
                <a:srgbClr val="000000"/>
              </a:solidFill>
            </a:endParaRPr>
          </a:p>
          <a:p>
            <a:pPr marL="1737360" lvl="4">
              <a:spcBef>
                <a:spcPts val="0"/>
              </a:spcBef>
              <a:buSzPct val="81000"/>
              <a:buFont typeface="+mj-lt"/>
              <a:buAutoNum type="arabicPeriod"/>
            </a:pPr>
            <a:r>
              <a:rPr lang="en-US" sz="2200" dirty="0" smtClean="0">
                <a:solidFill>
                  <a:srgbClr val="000000"/>
                </a:solidFill>
              </a:rPr>
              <a:t>Continue the College’s Warning Status </a:t>
            </a:r>
          </a:p>
          <a:p>
            <a:pPr marL="1737360" lvl="4">
              <a:spcBef>
                <a:spcPts val="0"/>
              </a:spcBef>
              <a:buSzPct val="81000"/>
              <a:buFont typeface="+mj-lt"/>
              <a:buAutoNum type="arabicPeriod"/>
            </a:pPr>
            <a:r>
              <a:rPr lang="en-US" sz="2200" dirty="0" smtClean="0">
                <a:solidFill>
                  <a:srgbClr val="000000"/>
                </a:solidFill>
              </a:rPr>
              <a:t>Act to move the College to a more severe sanction </a:t>
            </a:r>
          </a:p>
          <a:p>
            <a:pPr marL="1737360" lvl="4">
              <a:spcBef>
                <a:spcPts val="0"/>
              </a:spcBef>
              <a:buSzPct val="81000"/>
              <a:buFont typeface="+mj-lt"/>
              <a:buAutoNum type="arabicPeriod"/>
            </a:pPr>
            <a:endParaRPr lang="en-US" sz="2200" dirty="0">
              <a:solidFill>
                <a:srgbClr val="000000"/>
              </a:solidFill>
            </a:endParaRPr>
          </a:p>
          <a:p>
            <a:pPr marL="0" indent="0">
              <a:spcBef>
                <a:spcPts val="0"/>
              </a:spcBef>
              <a:buNone/>
            </a:pPr>
            <a:r>
              <a:rPr lang="en-US" sz="2200" dirty="0" smtClean="0"/>
              <a:t>July, 2014    </a:t>
            </a:r>
            <a:r>
              <a:rPr lang="en-US" sz="2200" dirty="0"/>
              <a:t>College is notified of the Commission’s Action</a:t>
            </a:r>
          </a:p>
        </p:txBody>
      </p:sp>
    </p:spTree>
    <p:extLst>
      <p:ext uri="{BB962C8B-B14F-4D97-AF65-F5344CB8AC3E}">
        <p14:creationId xmlns:p14="http://schemas.microsoft.com/office/powerpoint/2010/main" val="280157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476" y="228600"/>
            <a:ext cx="8451572" cy="990600"/>
          </a:xfrm>
        </p:spPr>
        <p:txBody>
          <a:bodyPr>
            <a:normAutofit fontScale="90000"/>
          </a:bodyPr>
          <a:lstStyle/>
          <a:p>
            <a:r>
              <a:rPr lang="en-US" b="1" dirty="0" smtClean="0"/>
              <a:t>ACCJC Required &amp; Progressive Reports </a:t>
            </a:r>
            <a:endParaRPr lang="en-US" b="1" dirty="0"/>
          </a:p>
        </p:txBody>
      </p:sp>
      <p:sp>
        <p:nvSpPr>
          <p:cNvPr id="3" name="Content Placeholder 2"/>
          <p:cNvSpPr>
            <a:spLocks noGrp="1"/>
          </p:cNvSpPr>
          <p:nvPr>
            <p:ph sz="quarter" idx="1"/>
          </p:nvPr>
        </p:nvSpPr>
        <p:spPr>
          <a:xfrm>
            <a:off x="612648" y="1600200"/>
            <a:ext cx="8153400" cy="4689324"/>
          </a:xfrm>
        </p:spPr>
        <p:txBody>
          <a:bodyPr>
            <a:noAutofit/>
          </a:bodyPr>
          <a:lstStyle/>
          <a:p>
            <a:pPr marL="514350" indent="-514350">
              <a:spcBef>
                <a:spcPts val="0"/>
              </a:spcBef>
              <a:spcAft>
                <a:spcPts val="1800"/>
              </a:spcAft>
              <a:buSzPct val="114000"/>
              <a:buFont typeface="+mj-lt"/>
              <a:buAutoNum type="arabicPeriod"/>
            </a:pPr>
            <a:r>
              <a:rPr lang="en-US" sz="2400" b="1" dirty="0" smtClean="0"/>
              <a:t>Follow</a:t>
            </a:r>
            <a:r>
              <a:rPr lang="en-US" sz="2400" b="1" dirty="0"/>
              <a:t>-Up Report </a:t>
            </a:r>
            <a:r>
              <a:rPr lang="en-US" sz="2400" b="1" dirty="0" smtClean="0"/>
              <a:t>– </a:t>
            </a:r>
            <a:r>
              <a:rPr lang="en-US" sz="2400" dirty="0" smtClean="0"/>
              <a:t>when the </a:t>
            </a:r>
            <a:r>
              <a:rPr lang="en-US" sz="2400" dirty="0"/>
              <a:t>institution must provide evidence that demonstrates it has addressed recommendations and resolved deficiencies </a:t>
            </a:r>
            <a:r>
              <a:rPr lang="en-US" sz="2400" dirty="0" smtClean="0"/>
              <a:t>identified</a:t>
            </a:r>
            <a:br>
              <a:rPr lang="en-US" sz="2400" dirty="0" smtClean="0"/>
            </a:br>
            <a:r>
              <a:rPr lang="en-US" sz="2000" i="1" u="sng" dirty="0" smtClean="0"/>
              <a:t>Due on 3-15-14  specific to Planning, SLOs, and Finances</a:t>
            </a:r>
          </a:p>
          <a:p>
            <a:pPr marL="514350" indent="-514350">
              <a:spcBef>
                <a:spcPts val="0"/>
              </a:spcBef>
              <a:spcAft>
                <a:spcPts val="1800"/>
              </a:spcAft>
              <a:buSzPct val="114000"/>
              <a:buFont typeface="+mj-lt"/>
              <a:buAutoNum type="arabicPeriod"/>
            </a:pPr>
            <a:r>
              <a:rPr lang="en-US" sz="2400" b="1" dirty="0" smtClean="0"/>
              <a:t>Special Report </a:t>
            </a:r>
            <a:r>
              <a:rPr lang="en-US" sz="2400" dirty="0" smtClean="0"/>
              <a:t>– when significant </a:t>
            </a:r>
            <a:r>
              <a:rPr lang="en-US" sz="2400" dirty="0"/>
              <a:t>concerns </a:t>
            </a:r>
            <a:r>
              <a:rPr lang="en-US" sz="2400" dirty="0" smtClean="0"/>
              <a:t>are raised, the institution must provide information and evidence to address the specifics listed </a:t>
            </a:r>
            <a:r>
              <a:rPr lang="en-US" sz="2400" dirty="0"/>
              <a:t>in a formal </a:t>
            </a:r>
            <a:r>
              <a:rPr lang="en-US" sz="2400" dirty="0" smtClean="0"/>
              <a:t>letter</a:t>
            </a:r>
            <a:br>
              <a:rPr lang="en-US" sz="2400" dirty="0" smtClean="0"/>
            </a:br>
            <a:r>
              <a:rPr lang="en-US" sz="2000" u="sng" dirty="0" smtClean="0"/>
              <a:t>Due on 4-15-14  specific to Financial Status</a:t>
            </a:r>
          </a:p>
          <a:p>
            <a:pPr marL="0" indent="0">
              <a:spcBef>
                <a:spcPts val="0"/>
              </a:spcBef>
              <a:spcAft>
                <a:spcPts val="1800"/>
              </a:spcAft>
              <a:buSzPct val="114000"/>
              <a:buNone/>
            </a:pPr>
            <a:r>
              <a:rPr lang="en-US" sz="2000" u="sng" dirty="0" smtClean="0"/>
              <a:t>* </a:t>
            </a:r>
            <a:r>
              <a:rPr lang="en-US" sz="2000" b="1" u="sng" dirty="0" smtClean="0"/>
              <a:t>These are two separate Reports, the commission will act on each of these independently at the June 4 – 6, 2014 Meeting.</a:t>
            </a:r>
            <a:endParaRPr lang="en-US" sz="2000" b="1" dirty="0" smtClean="0"/>
          </a:p>
        </p:txBody>
      </p:sp>
    </p:spTree>
    <p:extLst>
      <p:ext uri="{BB962C8B-B14F-4D97-AF65-F5344CB8AC3E}">
        <p14:creationId xmlns:p14="http://schemas.microsoft.com/office/powerpoint/2010/main" val="2848843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Report: More to Come</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dirty="0" smtClean="0"/>
              <a:t>March 15, 2014  Board of Trustees Retreat will have a presentation and Facilitated Discussion regarding the Special Report Response</a:t>
            </a:r>
          </a:p>
          <a:p>
            <a:r>
              <a:rPr lang="en-US" b="1" dirty="0" smtClean="0"/>
              <a:t>We are All in this Together, this is the time when we must all work together!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 Actions</a:t>
            </a:r>
            <a:endParaRPr lang="en-US" dirty="0"/>
          </a:p>
        </p:txBody>
      </p:sp>
      <p:sp>
        <p:nvSpPr>
          <p:cNvPr id="3" name="Content Placeholder 2"/>
          <p:cNvSpPr>
            <a:spLocks noGrp="1"/>
          </p:cNvSpPr>
          <p:nvPr>
            <p:ph sz="quarter" idx="1"/>
          </p:nvPr>
        </p:nvSpPr>
        <p:spPr/>
        <p:txBody>
          <a:bodyPr/>
          <a:lstStyle/>
          <a:p>
            <a:r>
              <a:rPr lang="en-US" dirty="0" smtClean="0"/>
              <a:t>Full Accreditation</a:t>
            </a:r>
          </a:p>
          <a:p>
            <a:r>
              <a:rPr lang="en-US" dirty="0" smtClean="0"/>
              <a:t>Accreditation with a Follow-up</a:t>
            </a:r>
          </a:p>
          <a:p>
            <a:r>
              <a:rPr lang="en-US" b="1" dirty="0" smtClean="0"/>
              <a:t>Warning * IVC is currently on Warning Status </a:t>
            </a:r>
          </a:p>
          <a:p>
            <a:r>
              <a:rPr lang="en-US" dirty="0" smtClean="0"/>
              <a:t>Probation</a:t>
            </a:r>
          </a:p>
          <a:p>
            <a:r>
              <a:rPr lang="en-US" dirty="0" smtClean="0"/>
              <a:t>Show-Cause - </a:t>
            </a:r>
            <a:r>
              <a:rPr lang="en-US" sz="3200" dirty="0"/>
              <a:t>when an institution must demonstrate why its accreditation should not be withdrawn</a:t>
            </a:r>
            <a:endParaRPr lang="en-US" dirty="0" smtClean="0"/>
          </a:p>
          <a:p>
            <a:pPr marL="0" indent="0">
              <a:buNone/>
            </a:pPr>
            <a:endParaRPr lang="en-US" dirty="0"/>
          </a:p>
        </p:txBody>
      </p:sp>
    </p:spTree>
    <p:extLst>
      <p:ext uri="{BB962C8B-B14F-4D97-AF65-F5344CB8AC3E}">
        <p14:creationId xmlns:p14="http://schemas.microsoft.com/office/powerpoint/2010/main" val="2919809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Report to the Commission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“At its meeting of January 8 – 10, 2014, ACCJC acted to direct that IVC provide a Special Report to the Commission by </a:t>
            </a:r>
            <a:r>
              <a:rPr lang="en-US" u="sng" dirty="0" smtClean="0"/>
              <a:t>April 15, 2014</a:t>
            </a:r>
            <a:r>
              <a:rPr lang="en-US" dirty="0" smtClean="0"/>
              <a:t>”</a:t>
            </a:r>
          </a:p>
          <a:p>
            <a:r>
              <a:rPr lang="en-US" dirty="0" smtClean="0"/>
              <a:t>The Report must address the required elements of the Financial Reviewer Panel Report of September 12 – 13, 2013</a:t>
            </a:r>
          </a:p>
          <a:p>
            <a:r>
              <a:rPr lang="en-US" dirty="0" smtClean="0"/>
              <a:t>The Commission will consider the College’s Special Report at its meeting of June 4 – 6, 2014. If conditions warrant, the Commission may act on the accredited status of the College</a:t>
            </a:r>
          </a:p>
          <a:p>
            <a:endParaRPr lang="en-US" dirty="0"/>
          </a:p>
        </p:txBody>
      </p:sp>
    </p:spTree>
    <p:extLst>
      <p:ext uri="{BB962C8B-B14F-4D97-AF65-F5344CB8AC3E}">
        <p14:creationId xmlns:p14="http://schemas.microsoft.com/office/powerpoint/2010/main" val="416356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kern="1200" dirty="0" smtClean="0">
                <a:solidFill>
                  <a:schemeClr val="tx1"/>
                </a:solidFill>
                <a:effectLst/>
                <a:latin typeface="+mj-lt"/>
                <a:ea typeface="+mj-ea"/>
                <a:cs typeface="+mj-cs"/>
              </a:rPr>
              <a:t>Special Report Purpose is…</a:t>
            </a:r>
            <a:endParaRPr lang="en-US" dirty="0"/>
          </a:p>
        </p:txBody>
      </p:sp>
      <p:sp>
        <p:nvSpPr>
          <p:cNvPr id="3" name="Content Placeholder 2"/>
          <p:cNvSpPr>
            <a:spLocks noGrp="1"/>
          </p:cNvSpPr>
          <p:nvPr>
            <p:ph sz="quarter" idx="1"/>
          </p:nvPr>
        </p:nvSpPr>
        <p:spPr>
          <a:xfrm>
            <a:off x="423333" y="1600200"/>
            <a:ext cx="8342715" cy="4495800"/>
          </a:xfrm>
        </p:spPr>
        <p:txBody>
          <a:bodyPr>
            <a:noAutofit/>
          </a:bodyPr>
          <a:lstStyle/>
          <a:p>
            <a:pPr lvl="0">
              <a:spcBef>
                <a:spcPts val="0"/>
              </a:spcBef>
            </a:pPr>
            <a:r>
              <a:rPr lang="en-US" sz="2800" dirty="0">
                <a:latin typeface="+mj-lt"/>
                <a:ea typeface="+mj-ea"/>
                <a:cs typeface="+mj-cs"/>
              </a:rPr>
              <a:t>T</a:t>
            </a:r>
            <a:r>
              <a:rPr lang="en-US" sz="2800" kern="1200" dirty="0" smtClean="0">
                <a:solidFill>
                  <a:schemeClr val="tx1"/>
                </a:solidFill>
                <a:effectLst/>
                <a:latin typeface="+mj-lt"/>
                <a:ea typeface="+mj-ea"/>
                <a:cs typeface="+mj-cs"/>
              </a:rPr>
              <a:t>o provide current information about our compliance with Accreditation Standards. </a:t>
            </a:r>
          </a:p>
          <a:p>
            <a:pPr lvl="0">
              <a:spcBef>
                <a:spcPts val="0"/>
              </a:spcBef>
            </a:pPr>
            <a:endParaRPr lang="en-US" sz="1400" kern="1200" dirty="0" smtClean="0">
              <a:solidFill>
                <a:schemeClr val="tx1"/>
              </a:solidFill>
              <a:effectLst/>
              <a:latin typeface="+mj-lt"/>
              <a:ea typeface="+mj-ea"/>
              <a:cs typeface="+mj-cs"/>
            </a:endParaRPr>
          </a:p>
          <a:p>
            <a:pPr lvl="0">
              <a:spcBef>
                <a:spcPts val="0"/>
              </a:spcBef>
              <a:spcAft>
                <a:spcPts val="1200"/>
              </a:spcAft>
            </a:pPr>
            <a:r>
              <a:rPr lang="en-US" sz="2800" kern="1200" dirty="0" smtClean="0">
                <a:solidFill>
                  <a:schemeClr val="tx1"/>
                </a:solidFill>
                <a:effectLst/>
                <a:latin typeface="+mj-lt"/>
                <a:ea typeface="+mj-ea"/>
                <a:cs typeface="+mj-cs"/>
              </a:rPr>
              <a:t>Address required elements of Financial Reviewer Panel</a:t>
            </a:r>
          </a:p>
          <a:p>
            <a:pPr lvl="2">
              <a:spcBef>
                <a:spcPts val="0"/>
              </a:spcBef>
              <a:spcAft>
                <a:spcPts val="1200"/>
              </a:spcAft>
            </a:pPr>
            <a:r>
              <a:rPr lang="en-US" sz="2400" b="1" kern="1200" dirty="0" smtClean="0">
                <a:solidFill>
                  <a:schemeClr val="tx1"/>
                </a:solidFill>
                <a:effectLst/>
                <a:latin typeface="+mj-lt"/>
                <a:ea typeface="+mj-ea"/>
                <a:cs typeface="+mj-cs"/>
              </a:rPr>
              <a:t>Permanent fixed costs resulting from mandated entitlements in collective bargaining contracts. </a:t>
            </a:r>
          </a:p>
          <a:p>
            <a:pPr lvl="2">
              <a:spcBef>
                <a:spcPts val="0"/>
              </a:spcBef>
              <a:spcAft>
                <a:spcPts val="1200"/>
              </a:spcAft>
            </a:pPr>
            <a:r>
              <a:rPr lang="en-US" sz="2400" b="1" dirty="0">
                <a:latin typeface="+mj-lt"/>
                <a:ea typeface="+mj-ea"/>
                <a:cs typeface="+mj-cs"/>
              </a:rPr>
              <a:t>Financial planning, sound financial practices, and financial stability.</a:t>
            </a:r>
          </a:p>
          <a:p>
            <a:pPr lvl="2">
              <a:spcBef>
                <a:spcPts val="0"/>
              </a:spcBef>
              <a:spcAft>
                <a:spcPts val="1200"/>
              </a:spcAft>
            </a:pPr>
            <a:r>
              <a:rPr lang="en-US" sz="2400" kern="1200" dirty="0" smtClean="0">
                <a:solidFill>
                  <a:schemeClr val="tx1"/>
                </a:solidFill>
                <a:effectLst/>
                <a:latin typeface="+mj-lt"/>
                <a:ea typeface="+mj-ea"/>
                <a:cs typeface="+mj-cs"/>
              </a:rPr>
              <a:t>Specific Standards:  III.D.1.a, III.D.1.b, III.D.2, III.D.3, and III.D.4 </a:t>
            </a:r>
          </a:p>
        </p:txBody>
      </p:sp>
    </p:spTree>
    <p:extLst>
      <p:ext uri="{BB962C8B-B14F-4D97-AF65-F5344CB8AC3E}">
        <p14:creationId xmlns:p14="http://schemas.microsoft.com/office/powerpoint/2010/main" val="362414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rPr>
              <a:t>Why the Special Report is Required</a:t>
            </a:r>
            <a:endParaRPr lang="en-US" dirty="0">
              <a:solidFill>
                <a:schemeClr val="tx1"/>
              </a:solidFill>
            </a:endParaRPr>
          </a:p>
        </p:txBody>
      </p:sp>
      <p:sp>
        <p:nvSpPr>
          <p:cNvPr id="3" name="Content Placeholder 2"/>
          <p:cNvSpPr>
            <a:spLocks noGrp="1"/>
          </p:cNvSpPr>
          <p:nvPr>
            <p:ph sz="quarter" idx="1"/>
          </p:nvPr>
        </p:nvSpPr>
        <p:spPr>
          <a:xfrm>
            <a:off x="459619" y="1636485"/>
            <a:ext cx="8306429" cy="4592562"/>
          </a:xfrm>
        </p:spPr>
        <p:txBody>
          <a:bodyPr>
            <a:noAutofit/>
          </a:bodyPr>
          <a:lstStyle/>
          <a:p>
            <a:pPr marL="0" indent="0">
              <a:buNone/>
            </a:pPr>
            <a:r>
              <a:rPr lang="en-US" sz="2800" dirty="0"/>
              <a:t>ACCJC has </a:t>
            </a:r>
            <a:r>
              <a:rPr lang="en-US" sz="2800" dirty="0" smtClean="0"/>
              <a:t>stated in it’s report </a:t>
            </a:r>
          </a:p>
          <a:p>
            <a:pPr marL="514350" indent="-514350">
              <a:buSzPct val="102000"/>
              <a:buFont typeface="+mj-lt"/>
              <a:buAutoNum type="arabicPeriod"/>
            </a:pPr>
            <a:r>
              <a:rPr lang="en-US" sz="2800" b="1" u="sng" dirty="0">
                <a:solidFill>
                  <a:srgbClr val="000000"/>
                </a:solidFill>
                <a:latin typeface="+mj-lt"/>
                <a:ea typeface="+mj-ea"/>
                <a:cs typeface="+mj-cs"/>
              </a:rPr>
              <a:t>IVC as </a:t>
            </a:r>
            <a:r>
              <a:rPr lang="en-US" sz="2800" b="1" u="sng" dirty="0" smtClean="0">
                <a:solidFill>
                  <a:srgbClr val="000000"/>
                </a:solidFill>
                <a:latin typeface="+mj-lt"/>
                <a:ea typeface="+mj-ea"/>
                <a:cs typeface="+mj-cs"/>
              </a:rPr>
              <a:t>“Does not appear to be a </a:t>
            </a:r>
            <a:r>
              <a:rPr lang="en-US" sz="2800" b="1" u="sng" dirty="0">
                <a:solidFill>
                  <a:srgbClr val="000000"/>
                </a:solidFill>
                <a:latin typeface="+mj-lt"/>
                <a:ea typeface="+mj-ea"/>
                <a:cs typeface="+mj-cs"/>
              </a:rPr>
              <a:t>going concern</a:t>
            </a:r>
            <a:r>
              <a:rPr lang="en-US" sz="2800" b="1" u="sng" dirty="0" smtClean="0">
                <a:solidFill>
                  <a:srgbClr val="000000"/>
                </a:solidFill>
                <a:latin typeface="+mj-lt"/>
                <a:ea typeface="+mj-ea"/>
                <a:cs typeface="+mj-cs"/>
              </a:rPr>
              <a:t>”  </a:t>
            </a:r>
            <a:endParaRPr lang="en-US" sz="2800" b="1" u="sng" dirty="0">
              <a:solidFill>
                <a:srgbClr val="000000"/>
              </a:solidFill>
              <a:latin typeface="+mj-lt"/>
              <a:ea typeface="+mj-ea"/>
              <a:cs typeface="+mj-cs"/>
            </a:endParaRPr>
          </a:p>
          <a:p>
            <a:pPr lvl="1" indent="0">
              <a:buSzPct val="102000"/>
              <a:buNone/>
            </a:pPr>
            <a:r>
              <a:rPr lang="en-US" sz="2800" dirty="0" smtClean="0">
                <a:solidFill>
                  <a:srgbClr val="513E1B"/>
                </a:solidFill>
                <a:latin typeface="+mj-lt"/>
                <a:ea typeface="+mj-ea"/>
                <a:cs typeface="+mj-cs"/>
              </a:rPr>
              <a:t>Financial term indicating the District does </a:t>
            </a:r>
            <a:r>
              <a:rPr lang="en-US" sz="2800" u="sng" dirty="0" smtClean="0">
                <a:solidFill>
                  <a:srgbClr val="513E1B"/>
                </a:solidFill>
                <a:latin typeface="+mj-lt"/>
                <a:ea typeface="+mj-ea"/>
                <a:cs typeface="+mj-cs"/>
              </a:rPr>
              <a:t>not</a:t>
            </a:r>
            <a:r>
              <a:rPr lang="en-US" sz="2800" dirty="0" smtClean="0">
                <a:solidFill>
                  <a:srgbClr val="513E1B"/>
                </a:solidFill>
                <a:latin typeface="+mj-lt"/>
                <a:ea typeface="+mj-ea"/>
                <a:cs typeface="+mj-cs"/>
              </a:rPr>
              <a:t> have the </a:t>
            </a:r>
            <a:r>
              <a:rPr lang="en-US" sz="2800" dirty="0" smtClean="0">
                <a:solidFill>
                  <a:srgbClr val="513E1B"/>
                </a:solidFill>
              </a:rPr>
              <a:t>ability </a:t>
            </a:r>
            <a:r>
              <a:rPr lang="en-US" sz="2800" dirty="0">
                <a:solidFill>
                  <a:srgbClr val="513E1B"/>
                </a:solidFill>
              </a:rPr>
              <a:t>to make enough money to stay afloat or avoid </a:t>
            </a:r>
            <a:r>
              <a:rPr lang="en-US" sz="2800" dirty="0" smtClean="0">
                <a:solidFill>
                  <a:srgbClr val="513E1B"/>
                </a:solidFill>
              </a:rPr>
              <a:t>bankruptcy</a:t>
            </a:r>
            <a:br>
              <a:rPr lang="en-US" sz="2800" dirty="0" smtClean="0">
                <a:solidFill>
                  <a:srgbClr val="513E1B"/>
                </a:solidFill>
              </a:rPr>
            </a:br>
            <a:endParaRPr lang="en-US" sz="1600" dirty="0" smtClean="0">
              <a:solidFill>
                <a:srgbClr val="513E1B"/>
              </a:solidFill>
              <a:latin typeface="+mj-lt"/>
              <a:ea typeface="+mj-ea"/>
              <a:cs typeface="+mj-cs"/>
            </a:endParaRPr>
          </a:p>
          <a:p>
            <a:pPr marL="514350" indent="-514350">
              <a:buSzPct val="102000"/>
              <a:buFont typeface="+mj-lt"/>
              <a:buAutoNum type="arabicPeriod"/>
            </a:pPr>
            <a:r>
              <a:rPr lang="en-US" sz="2800" b="1" u="sng" dirty="0" smtClean="0">
                <a:solidFill>
                  <a:srgbClr val="000000"/>
                </a:solidFill>
                <a:latin typeface="+mj-lt"/>
                <a:ea typeface="+mj-ea"/>
                <a:cs typeface="+mj-cs"/>
              </a:rPr>
              <a:t>“Unless significant modifications occur the college will be insolvent.</a:t>
            </a:r>
            <a:r>
              <a:rPr lang="en-US" sz="2800" dirty="0" smtClean="0">
                <a:solidFill>
                  <a:srgbClr val="000000"/>
                </a:solidFill>
                <a:latin typeface="+mj-lt"/>
                <a:ea typeface="+mj-ea"/>
                <a:cs typeface="+mj-cs"/>
              </a:rPr>
              <a:t> </a:t>
            </a:r>
            <a:r>
              <a:rPr lang="en-US" sz="2800" dirty="0" smtClean="0"/>
              <a:t> The Commission should monitor this situation to determine actions taken to reduce </a:t>
            </a:r>
            <a:r>
              <a:rPr lang="en-US" sz="2800" dirty="0"/>
              <a:t>the permanent fixed </a:t>
            </a:r>
            <a:r>
              <a:rPr lang="en-US" sz="2800" dirty="0" smtClean="0"/>
              <a:t>cost structure as described.”</a:t>
            </a:r>
            <a:endParaRPr lang="en-US" sz="2800" dirty="0"/>
          </a:p>
          <a:p>
            <a:pPr marL="514350" lvl="0" indent="-514350">
              <a:buSzPct val="102000"/>
              <a:buFont typeface="+mj-lt"/>
              <a:buAutoNum type="arabicPeriod"/>
            </a:pPr>
            <a:endParaRPr lang="en-US" sz="2800" dirty="0" smtClean="0">
              <a:solidFill>
                <a:srgbClr val="000000"/>
              </a:solidFill>
              <a:latin typeface="+mj-lt"/>
              <a:ea typeface="+mj-ea"/>
              <a:cs typeface="+mj-cs"/>
            </a:endParaRPr>
          </a:p>
        </p:txBody>
      </p:sp>
    </p:spTree>
    <p:extLst>
      <p:ext uri="{BB962C8B-B14F-4D97-AF65-F5344CB8AC3E}">
        <p14:creationId xmlns:p14="http://schemas.microsoft.com/office/powerpoint/2010/main" val="3953814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564" y="228600"/>
            <a:ext cx="8362484" cy="990600"/>
          </a:xfrm>
        </p:spPr>
        <p:txBody>
          <a:bodyPr>
            <a:normAutofit/>
          </a:bodyPr>
          <a:lstStyle/>
          <a:p>
            <a:pPr lvl="0" algn="ctr"/>
            <a:r>
              <a:rPr lang="en-US" sz="4400" b="1" kern="1200" dirty="0" smtClean="0">
                <a:solidFill>
                  <a:schemeClr val="tx1"/>
                </a:solidFill>
                <a:effectLst/>
                <a:latin typeface="+mj-lt"/>
                <a:ea typeface="+mj-ea"/>
                <a:cs typeface="+mj-cs"/>
              </a:rPr>
              <a:t>Standard III D </a:t>
            </a:r>
            <a:r>
              <a:rPr lang="en-US" sz="4400" kern="1200" dirty="0" smtClean="0">
                <a:solidFill>
                  <a:schemeClr val="tx1"/>
                </a:solidFill>
                <a:effectLst/>
                <a:latin typeface="+mj-lt"/>
                <a:ea typeface="+mj-ea"/>
                <a:cs typeface="+mj-cs"/>
              </a:rPr>
              <a:t>– Financial Resources</a:t>
            </a:r>
            <a:endParaRPr lang="en-US" sz="3100" dirty="0"/>
          </a:p>
        </p:txBody>
      </p:sp>
      <p:sp>
        <p:nvSpPr>
          <p:cNvPr id="3" name="Content Placeholder 2"/>
          <p:cNvSpPr>
            <a:spLocks noGrp="1"/>
          </p:cNvSpPr>
          <p:nvPr>
            <p:ph sz="quarter" idx="1"/>
          </p:nvPr>
        </p:nvSpPr>
        <p:spPr>
          <a:xfrm>
            <a:off x="403565" y="1600200"/>
            <a:ext cx="8362484" cy="4495800"/>
          </a:xfrm>
        </p:spPr>
        <p:txBody>
          <a:bodyPr>
            <a:noAutofit/>
          </a:bodyPr>
          <a:lstStyle/>
          <a:p>
            <a:pPr>
              <a:spcBef>
                <a:spcPts val="0"/>
              </a:spcBef>
              <a:spcAft>
                <a:spcPts val="600"/>
              </a:spcAft>
            </a:pPr>
            <a:r>
              <a:rPr lang="en-US" sz="2400" dirty="0" smtClean="0"/>
              <a:t>Financial </a:t>
            </a:r>
            <a:r>
              <a:rPr lang="en-US" sz="2400" dirty="0"/>
              <a:t>resources are sufficient to support student learning programs and services and to improve institutional effectiveness. </a:t>
            </a:r>
            <a:endParaRPr lang="en-US" sz="2400" dirty="0" smtClean="0"/>
          </a:p>
          <a:p>
            <a:pPr>
              <a:spcBef>
                <a:spcPts val="0"/>
              </a:spcBef>
              <a:spcAft>
                <a:spcPts val="600"/>
              </a:spcAft>
            </a:pPr>
            <a:r>
              <a:rPr lang="en-US" sz="2400" dirty="0" smtClean="0"/>
              <a:t>The </a:t>
            </a:r>
            <a:r>
              <a:rPr lang="en-US" sz="2400" dirty="0"/>
              <a:t>distribution of resources supports the development, maintenance, and enhancement of programs and services. </a:t>
            </a:r>
            <a:endParaRPr lang="en-US" sz="2400" dirty="0" smtClean="0"/>
          </a:p>
          <a:p>
            <a:pPr>
              <a:spcBef>
                <a:spcPts val="0"/>
              </a:spcBef>
              <a:spcAft>
                <a:spcPts val="600"/>
              </a:spcAft>
            </a:pPr>
            <a:r>
              <a:rPr lang="en-US" sz="2400" dirty="0" smtClean="0"/>
              <a:t>The </a:t>
            </a:r>
            <a:r>
              <a:rPr lang="en-US" sz="2400" dirty="0"/>
              <a:t>institution plans and manages its financial affairs with integrity and in a manner that ensures financial stability. </a:t>
            </a:r>
            <a:endParaRPr lang="en-US" sz="2400" dirty="0" smtClean="0"/>
          </a:p>
          <a:p>
            <a:pPr>
              <a:spcBef>
                <a:spcPts val="0"/>
              </a:spcBef>
              <a:spcAft>
                <a:spcPts val="1200"/>
              </a:spcAft>
            </a:pPr>
            <a:r>
              <a:rPr lang="en-US" sz="2400" dirty="0" smtClean="0"/>
              <a:t>The </a:t>
            </a:r>
            <a:r>
              <a:rPr lang="en-US" sz="2400" dirty="0"/>
              <a:t>level of financial resources provides a reasonable expectation of both short-term and long-term financial solvency. </a:t>
            </a:r>
            <a:endParaRPr lang="en-US" sz="2400" dirty="0" smtClean="0"/>
          </a:p>
          <a:p>
            <a:pPr>
              <a:spcBef>
                <a:spcPts val="0"/>
              </a:spcBef>
              <a:spcAft>
                <a:spcPts val="600"/>
              </a:spcAft>
            </a:pPr>
            <a:r>
              <a:rPr lang="en-US" sz="2400" dirty="0" smtClean="0"/>
              <a:t>Financial </a:t>
            </a:r>
            <a:r>
              <a:rPr lang="en-US" sz="2400" dirty="0"/>
              <a:t>resources planning is integrated with institutional planning at both college and district/system levels in multi- college systems. </a:t>
            </a:r>
          </a:p>
        </p:txBody>
      </p:sp>
    </p:spTree>
    <p:extLst>
      <p:ext uri="{BB962C8B-B14F-4D97-AF65-F5344CB8AC3E}">
        <p14:creationId xmlns:p14="http://schemas.microsoft.com/office/powerpoint/2010/main" val="309849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solidFill>
                  <a:schemeClr val="tx1"/>
                </a:solidFill>
              </a:rPr>
              <a:t>III.D. Specifics</a:t>
            </a:r>
            <a:r>
              <a:rPr lang="en-US" sz="4400" kern="1200" dirty="0" smtClean="0">
                <a:solidFill>
                  <a:schemeClr val="tx1"/>
                </a:solidFill>
                <a:effectLst/>
                <a:latin typeface="+mj-lt"/>
                <a:ea typeface="+mj-ea"/>
                <a:cs typeface="+mj-cs"/>
              </a:rPr>
              <a:t> that Must be Addressed</a:t>
            </a:r>
            <a:endParaRPr lang="en-US" dirty="0"/>
          </a:p>
        </p:txBody>
      </p:sp>
      <p:sp>
        <p:nvSpPr>
          <p:cNvPr id="3" name="Content Placeholder 2"/>
          <p:cNvSpPr>
            <a:spLocks noGrp="1"/>
          </p:cNvSpPr>
          <p:nvPr>
            <p:ph sz="quarter" idx="1"/>
          </p:nvPr>
        </p:nvSpPr>
        <p:spPr>
          <a:xfrm>
            <a:off x="612648" y="1600200"/>
            <a:ext cx="7838467" cy="4495800"/>
          </a:xfrm>
        </p:spPr>
        <p:txBody>
          <a:bodyPr>
            <a:noAutofit/>
          </a:bodyPr>
          <a:lstStyle/>
          <a:p>
            <a:pPr marL="463550" indent="-463550">
              <a:spcBef>
                <a:spcPts val="0"/>
              </a:spcBef>
              <a:buNone/>
            </a:pPr>
            <a:r>
              <a:rPr lang="en-US" sz="2800" b="1" dirty="0" smtClean="0"/>
              <a:t>III.D.1:  </a:t>
            </a:r>
            <a:r>
              <a:rPr lang="en-US" sz="2800" dirty="0" smtClean="0"/>
              <a:t>The institution’s mission and goals are the </a:t>
            </a:r>
            <a:br>
              <a:rPr lang="en-US" sz="2800" dirty="0" smtClean="0"/>
            </a:br>
            <a:r>
              <a:rPr lang="en-US" sz="2800" dirty="0" smtClean="0"/>
              <a:t>       foundation for financial planning</a:t>
            </a:r>
            <a:r>
              <a:rPr lang="en-US" sz="2800" dirty="0"/>
              <a:t>. </a:t>
            </a:r>
            <a:endParaRPr lang="en-US" sz="2800" dirty="0" smtClean="0"/>
          </a:p>
          <a:p>
            <a:pPr marL="403225" indent="-403225">
              <a:spcBef>
                <a:spcPts val="0"/>
              </a:spcBef>
              <a:buNone/>
            </a:pPr>
            <a:endParaRPr lang="en-US" sz="2800" dirty="0"/>
          </a:p>
          <a:p>
            <a:pPr marL="1031875" lvl="2" indent="-346075">
              <a:spcBef>
                <a:spcPts val="0"/>
              </a:spcBef>
              <a:buNone/>
            </a:pPr>
            <a:r>
              <a:rPr lang="en-US" sz="2800" u="sng" dirty="0" smtClean="0">
                <a:effectLst/>
              </a:rPr>
              <a:t>a: </a:t>
            </a:r>
            <a:r>
              <a:rPr lang="en-US" sz="2800" dirty="0" smtClean="0">
                <a:effectLst/>
              </a:rPr>
              <a:t>Financial planning is integrated with and</a:t>
            </a:r>
            <a:br>
              <a:rPr lang="en-US" sz="2800" dirty="0" smtClean="0">
                <a:effectLst/>
              </a:rPr>
            </a:br>
            <a:r>
              <a:rPr lang="en-US" sz="2800" dirty="0" smtClean="0">
                <a:effectLst/>
              </a:rPr>
              <a:t> supports all institutional planning.</a:t>
            </a:r>
          </a:p>
          <a:p>
            <a:pPr marL="1143000" lvl="3" indent="0">
              <a:spcBef>
                <a:spcPts val="0"/>
              </a:spcBef>
              <a:buNone/>
            </a:pPr>
            <a:endParaRPr lang="en-US" sz="2800" dirty="0" smtClean="0">
              <a:effectLst/>
            </a:endParaRPr>
          </a:p>
          <a:p>
            <a:pPr marL="1031875" lvl="2" indent="-346075">
              <a:spcBef>
                <a:spcPts val="0"/>
              </a:spcBef>
              <a:buNone/>
            </a:pPr>
            <a:r>
              <a:rPr lang="en-US" sz="2800" u="sng" dirty="0" smtClean="0">
                <a:effectLst/>
              </a:rPr>
              <a:t>b: </a:t>
            </a:r>
            <a:r>
              <a:rPr lang="en-US" sz="2800" dirty="0" smtClean="0">
                <a:effectLst/>
              </a:rPr>
              <a:t>Institutional planning reflects realistic</a:t>
            </a:r>
            <a:br>
              <a:rPr lang="en-US" sz="2800" dirty="0" smtClean="0">
                <a:effectLst/>
              </a:rPr>
            </a:br>
            <a:r>
              <a:rPr lang="en-US" sz="2800" dirty="0" smtClean="0">
                <a:effectLst/>
              </a:rPr>
              <a:t> assessment of financial resource availability,</a:t>
            </a:r>
            <a:br>
              <a:rPr lang="en-US" sz="2800" dirty="0" smtClean="0">
                <a:effectLst/>
              </a:rPr>
            </a:br>
            <a:r>
              <a:rPr lang="en-US" sz="2800" dirty="0" smtClean="0">
                <a:effectLst/>
              </a:rPr>
              <a:t> development of financial resources, </a:t>
            </a:r>
            <a:br>
              <a:rPr lang="en-US" sz="2800" dirty="0" smtClean="0">
                <a:effectLst/>
              </a:rPr>
            </a:br>
            <a:r>
              <a:rPr lang="en-US" sz="2800" dirty="0" smtClean="0">
                <a:effectLst/>
              </a:rPr>
              <a:t> partnerships and expenditure requirements.</a:t>
            </a:r>
          </a:p>
        </p:txBody>
      </p:sp>
    </p:spTree>
    <p:extLst>
      <p:ext uri="{BB962C8B-B14F-4D97-AF65-F5344CB8AC3E}">
        <p14:creationId xmlns:p14="http://schemas.microsoft.com/office/powerpoint/2010/main" val="2492182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solidFill>
                  <a:schemeClr val="tx1"/>
                </a:solidFill>
              </a:rPr>
              <a:t>III.D. Specific</a:t>
            </a:r>
            <a:r>
              <a:rPr lang="en-US" sz="4400" kern="1200" dirty="0" smtClean="0">
                <a:solidFill>
                  <a:schemeClr val="tx1"/>
                </a:solidFill>
                <a:effectLst/>
                <a:latin typeface="+mj-lt"/>
                <a:ea typeface="+mj-ea"/>
                <a:cs typeface="+mj-cs"/>
              </a:rPr>
              <a:t>s that Must be Addressed</a:t>
            </a:r>
            <a:endParaRPr lang="en-US" dirty="0"/>
          </a:p>
        </p:txBody>
      </p:sp>
      <p:sp>
        <p:nvSpPr>
          <p:cNvPr id="3" name="Content Placeholder 2"/>
          <p:cNvSpPr>
            <a:spLocks noGrp="1"/>
          </p:cNvSpPr>
          <p:nvPr>
            <p:ph sz="quarter" idx="1"/>
          </p:nvPr>
        </p:nvSpPr>
        <p:spPr>
          <a:xfrm>
            <a:off x="612648" y="1600200"/>
            <a:ext cx="7854019" cy="4495800"/>
          </a:xfrm>
        </p:spPr>
        <p:txBody>
          <a:bodyPr>
            <a:noAutofit/>
          </a:bodyPr>
          <a:lstStyle/>
          <a:p>
            <a:pPr marL="403225" indent="-403225">
              <a:buNone/>
            </a:pPr>
            <a:r>
              <a:rPr lang="en-US" sz="2800" b="1" dirty="0" smtClean="0">
                <a:effectLst/>
              </a:rPr>
              <a:t>III.D.2: </a:t>
            </a:r>
          </a:p>
          <a:p>
            <a:pPr marL="403225" indent="-403225">
              <a:buNone/>
            </a:pPr>
            <a:r>
              <a:rPr lang="en-US" sz="2800" b="1" dirty="0"/>
              <a:t>	</a:t>
            </a:r>
            <a:r>
              <a:rPr lang="en-US" sz="2800" dirty="0" smtClean="0">
                <a:effectLst/>
              </a:rPr>
              <a:t>To assure the financial integrity of the institution and responsible use of its financial resources, the internal control structure has appropriate control mechanisms and widely disseminates dependable and timely information for sound financial decision making.</a:t>
            </a:r>
          </a:p>
        </p:txBody>
      </p:sp>
    </p:spTree>
    <p:extLst>
      <p:ext uri="{BB962C8B-B14F-4D97-AF65-F5344CB8AC3E}">
        <p14:creationId xmlns:p14="http://schemas.microsoft.com/office/powerpoint/2010/main" val="12988836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862</TotalTime>
  <Words>957</Words>
  <Application>Microsoft Office PowerPoint</Application>
  <PresentationFormat>On-screen Show (4:3)</PresentationFormat>
  <Paragraphs>159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ACCJC  SPECIAL REPORT  DUE TO FINANCIAL REVIEW   Contact:  Dr. Victor Jaime, Ed.D </vt:lpstr>
      <vt:lpstr>ACCJC Required &amp; Progressive Reports </vt:lpstr>
      <vt:lpstr>Accreditation Actions</vt:lpstr>
      <vt:lpstr>Special Report to the Commission</vt:lpstr>
      <vt:lpstr>Special Report Purpose is…</vt:lpstr>
      <vt:lpstr>Why the Special Report is Required</vt:lpstr>
      <vt:lpstr>Standard III D – Financial Resources</vt:lpstr>
      <vt:lpstr>III.D. Specifics that Must be Addressed</vt:lpstr>
      <vt:lpstr>III.D. Specifics that Must be Addressed</vt:lpstr>
      <vt:lpstr>III.D. Specifics that Must be Addressed</vt:lpstr>
      <vt:lpstr>Specifics that Must be Addressed</vt:lpstr>
      <vt:lpstr>Specifics that Must be Addressed</vt:lpstr>
      <vt:lpstr>Specifics that Must be Addressed</vt:lpstr>
      <vt:lpstr>Specifics that Must be Addressed</vt:lpstr>
      <vt:lpstr>Specifics that Must be Addressed</vt:lpstr>
      <vt:lpstr>Specifics that Must be Addressed</vt:lpstr>
      <vt:lpstr>Specifics that Must be Addressed</vt:lpstr>
      <vt:lpstr>The College’s Response to the Special Report </vt:lpstr>
      <vt:lpstr>Timeline of Events   </vt:lpstr>
      <vt:lpstr>Special Report: More to Come</vt:lpstr>
    </vt:vector>
  </TitlesOfParts>
  <Company>Imperial Valley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IMPERIAL VALLEY COMMUNITY COLLEGE DISTRICT SPECIAL REPORT  April 15, 2014 Contact Person:  Dr. Victor Jaime, Ed.D, Superintendent/President</dc:title>
  <dc:creator>Tina Aguirre</dc:creator>
  <cp:lastModifiedBy>Vikki Carr</cp:lastModifiedBy>
  <cp:revision>33</cp:revision>
  <cp:lastPrinted>2014-02-20T00:25:11Z</cp:lastPrinted>
  <dcterms:created xsi:type="dcterms:W3CDTF">2014-02-19T04:56:45Z</dcterms:created>
  <dcterms:modified xsi:type="dcterms:W3CDTF">2014-02-20T00:52:17Z</dcterms:modified>
</cp:coreProperties>
</file>