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4ABFF9-E883-44F4-B23F-874F56F895A7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DF5C7FB-7663-4168-8E42-FAE2BCC8A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12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dirty="0">
                  <a:ln w="3175">
                    <a:solidFill>
                      <a:srgbClr val="F3F2DC">
                        <a:alpha val="60000"/>
                      </a:srgbClr>
                    </a:solidFill>
                  </a:ln>
                  <a:solidFill>
                    <a:srgbClr val="F3F2DC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  <a:cs typeface="Arial" charset="0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CA663-3BFF-4F87-8FEE-3943E27D96E9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fld id="{2CA04E09-EB43-4851-88B6-46FF57798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45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5400">
                  <a:solidFill>
                    <a:srgbClr val="E4988A"/>
                  </a:solidFill>
                  <a:latin typeface="Wingdings" pitchFamily="2" charset="2"/>
                  <a:cs typeface="Arial" charset="0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9CA663-3BFF-4F87-8FEE-3943E27D96E9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04E09-EB43-4851-88B6-46FF57798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6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5400">
                  <a:solidFill>
                    <a:srgbClr val="E4988A"/>
                  </a:solidFill>
                  <a:latin typeface="Wingdings" pitchFamily="2" charset="2"/>
                  <a:cs typeface="Arial" charset="0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9CA663-3BFF-4F87-8FEE-3943E27D96E9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04E09-EB43-4851-88B6-46FF57798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3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92F0-D214-4217-A69B-EAE3FFF6769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EF19676-D14F-4DB1-8428-02E1274E59E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92F0-D214-4217-A69B-EAE3FFF6769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9676-D14F-4DB1-8428-02E1274E59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92F0-D214-4217-A69B-EAE3FFF6769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F19676-D14F-4DB1-8428-02E1274E59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92F0-D214-4217-A69B-EAE3FFF6769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9676-D14F-4DB1-8428-02E1274E59E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92F0-D214-4217-A69B-EAE3FFF6769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9676-D14F-4DB1-8428-02E1274E59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92F0-D214-4217-A69B-EAE3FFF6769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9676-D14F-4DB1-8428-02E1274E59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92F0-D214-4217-A69B-EAE3FFF6769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9676-D14F-4DB1-8428-02E1274E59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92F0-D214-4217-A69B-EAE3FFF6769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9676-D14F-4DB1-8428-02E1274E59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5400">
                  <a:solidFill>
                    <a:srgbClr val="E4988A"/>
                  </a:solidFill>
                  <a:latin typeface="Wingdings" pitchFamily="2" charset="2"/>
                  <a:cs typeface="Arial" charset="0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9CA663-3BFF-4F87-8FEE-3943E27D96E9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04E09-EB43-4851-88B6-46FF57798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65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92F0-D214-4217-A69B-EAE3FFF6769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F19676-D14F-4DB1-8428-02E1274E59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92F0-D214-4217-A69B-EAE3FFF6769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9676-D14F-4DB1-8428-02E1274E59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92F0-D214-4217-A69B-EAE3FFF6769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9676-D14F-4DB1-8428-02E1274E59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9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5400">
                  <a:solidFill>
                    <a:srgbClr val="E4988A"/>
                  </a:solidFill>
                  <a:latin typeface="Wingdings" pitchFamily="2" charset="2"/>
                  <a:cs typeface="Arial" charset="0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9CA663-3BFF-4F87-8FEE-3943E27D96E9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04E09-EB43-4851-88B6-46FF57798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98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5400">
                  <a:solidFill>
                    <a:srgbClr val="E4988A"/>
                  </a:solidFill>
                  <a:latin typeface="Wingdings" pitchFamily="2" charset="2"/>
                  <a:cs typeface="Arial" charset="0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519CA663-3BFF-4F87-8FEE-3943E27D96E9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2CA04E09-EB43-4851-88B6-46FF57798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9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5400">
                  <a:solidFill>
                    <a:srgbClr val="E4988A"/>
                  </a:solidFill>
                  <a:latin typeface="Wingdings" pitchFamily="2" charset="2"/>
                  <a:cs typeface="Arial" charset="0"/>
                </a:rPr>
                <a:t>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9CA663-3BFF-4F87-8FEE-3943E27D96E9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04E09-EB43-4851-88B6-46FF57798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9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5400">
                  <a:solidFill>
                    <a:srgbClr val="E4988A"/>
                  </a:solidFill>
                  <a:latin typeface="Wingdings" pitchFamily="2" charset="2"/>
                  <a:cs typeface="Arial" charset="0"/>
                </a:rPr>
                <a:t>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9CA663-3BFF-4F87-8FEE-3943E27D96E9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04E09-EB43-4851-88B6-46FF57798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8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9CA663-3BFF-4F87-8FEE-3943E27D96E9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04E09-EB43-4851-88B6-46FF57798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9CA663-3BFF-4F87-8FEE-3943E27D96E9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04E09-EB43-4851-88B6-46FF57798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7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9CA663-3BFF-4F87-8FEE-3943E27D96E9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04E09-EB43-4851-88B6-46FF57798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7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19CA663-3BFF-4F87-8FEE-3943E27D96E9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2"/>
                </a:solidFill>
              </a:defRPr>
            </a:lvl1pPr>
          </a:lstStyle>
          <a:p>
            <a:fld id="{2CA04E09-EB43-4851-88B6-46FF57798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1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454557"/>
          </a:solidFill>
          <a:latin typeface="+mn-lt"/>
          <a:ea typeface="+mn-ea"/>
          <a:cs typeface="+mn-cs"/>
        </a:defRPr>
      </a:lvl1pPr>
      <a:lvl2pPr marL="776288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454557"/>
          </a:solidFill>
          <a:latin typeface="+mn-lt"/>
          <a:ea typeface="+mn-ea"/>
          <a:cs typeface="+mn-cs"/>
        </a:defRPr>
      </a:lvl2pPr>
      <a:lvl3pPr marL="1143000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454557"/>
          </a:solidFill>
          <a:latin typeface="+mn-lt"/>
          <a:ea typeface="+mn-ea"/>
          <a:cs typeface="+mn-cs"/>
        </a:defRPr>
      </a:lvl3pPr>
      <a:lvl4pPr marL="1508125" indent="-3190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kern="1200">
          <a:solidFill>
            <a:srgbClr val="454557"/>
          </a:solidFill>
          <a:latin typeface="+mn-lt"/>
          <a:ea typeface="+mn-ea"/>
          <a:cs typeface="+mn-cs"/>
        </a:defRPr>
      </a:lvl4pPr>
      <a:lvl5pPr marL="1828800" indent="-3190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454557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A0492F0-D214-4217-A69B-EAE3FFF6769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EF19676-D14F-4DB1-8428-02E1274E59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2013-14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Program Review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Data Analysis Review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Office of Institutional Research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19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8100"/>
            <a:ext cx="9144000" cy="1054100"/>
          </a:xfrm>
        </p:spPr>
        <p:txBody>
          <a:bodyPr>
            <a:noAutofit/>
          </a:bodyPr>
          <a:lstStyle/>
          <a:p>
            <a:r>
              <a:rPr lang="en-US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rgbClr val="FF0000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rPr>
              <a:t>Data </a:t>
            </a:r>
            <a:r>
              <a:rPr lang="en-US" dirty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rgbClr val="FF0000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rPr>
              <a:t>– Program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" y="1025236"/>
            <a:ext cx="2895600" cy="4876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Enrollment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Fill Rate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Number of Sections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Mass Cap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Average Class Cap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Average Class Size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FTES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FTEF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0" y="1219200"/>
            <a:ext cx="4572000" cy="48197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3651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454557"/>
                </a:solidFill>
              </a:rPr>
              <a:t>Productivity</a:t>
            </a:r>
          </a:p>
          <a:p>
            <a:pPr marL="365125" indent="-3651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454557"/>
                </a:solidFill>
              </a:rPr>
              <a:t>Number of degrees/certificates awarded</a:t>
            </a:r>
          </a:p>
          <a:p>
            <a:pPr marL="365125" indent="-3651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454557"/>
                </a:solidFill>
              </a:rPr>
              <a:t>Success</a:t>
            </a:r>
          </a:p>
          <a:p>
            <a:pPr marL="365125" indent="-3651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454557"/>
                </a:solidFill>
              </a:rPr>
              <a:t> </a:t>
            </a:r>
            <a:r>
              <a:rPr lang="en-US" sz="2400" b="1" dirty="0" smtClean="0">
                <a:solidFill>
                  <a:srgbClr val="454557"/>
                </a:solidFill>
              </a:rPr>
              <a:t>Retention</a:t>
            </a:r>
          </a:p>
          <a:p>
            <a:pPr marL="365125" indent="-3651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454557"/>
                </a:solidFill>
              </a:rPr>
              <a:t>Transfer</a:t>
            </a:r>
          </a:p>
          <a:p>
            <a:pPr marL="365125" indent="-3651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454557"/>
                </a:solidFill>
              </a:rPr>
              <a:t>Day/Evening</a:t>
            </a:r>
            <a:endParaRPr lang="en-US" sz="2400" b="1" dirty="0">
              <a:solidFill>
                <a:srgbClr val="454557"/>
              </a:solidFill>
            </a:endParaRPr>
          </a:p>
          <a:p>
            <a:pPr marL="365125" indent="-3651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454557"/>
                </a:solidFill>
              </a:rPr>
              <a:t>Distance Education*</a:t>
            </a:r>
          </a:p>
          <a:p>
            <a:pPr marL="365125" indent="-3651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454557"/>
                </a:solidFill>
              </a:rPr>
              <a:t>Ethnicity*</a:t>
            </a:r>
          </a:p>
          <a:p>
            <a:pPr marL="365125" indent="-3651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454557"/>
                </a:solidFill>
              </a:rPr>
              <a:t>Gender*</a:t>
            </a:r>
          </a:p>
          <a:p>
            <a:pPr marL="365125" indent="-3651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454557"/>
                </a:solidFill>
              </a:rPr>
              <a:t>Grade distribution*</a:t>
            </a:r>
          </a:p>
        </p:txBody>
      </p:sp>
    </p:spTree>
    <p:extLst>
      <p:ext uri="{BB962C8B-B14F-4D97-AF65-F5344CB8AC3E}">
        <p14:creationId xmlns:p14="http://schemas.microsoft.com/office/powerpoint/2010/main" val="171829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152400" y="152400"/>
            <a:ext cx="9144000" cy="1054100"/>
          </a:xfrm>
        </p:spPr>
        <p:txBody>
          <a:bodyPr>
            <a:noAutofit/>
          </a:bodyPr>
          <a:lstStyle/>
          <a:p>
            <a:r>
              <a:rPr lang="en-US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rgbClr val="FF0000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rPr>
              <a:t>Data </a:t>
            </a:r>
            <a:r>
              <a:rPr lang="en-US" dirty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rgbClr val="FF0000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rPr>
              <a:t>– Course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0"/>
            <a:ext cx="3733800" cy="38782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2200" b="1" dirty="0" smtClean="0"/>
              <a:t>Number </a:t>
            </a:r>
            <a:r>
              <a:rPr lang="en-US" sz="2200" b="1" dirty="0"/>
              <a:t>of Sections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2200" b="1" dirty="0"/>
              <a:t>Enrollment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2200" b="1" dirty="0"/>
              <a:t>Fill Rate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2200" b="1" dirty="0"/>
              <a:t>Success 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2200" b="1" dirty="0"/>
              <a:t>Retention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2200" b="1" dirty="0" smtClean="0"/>
              <a:t>Productivity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2200" b="1" dirty="0" smtClean="0"/>
              <a:t>Ethnicity *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2200" b="1" dirty="0" smtClean="0"/>
              <a:t>Distance Education*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2200" b="1" dirty="0" smtClean="0"/>
              <a:t>Gender *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76512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676400"/>
            <a:ext cx="8001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</a:p>
          <a:p>
            <a:pPr marL="342900" lvl="0" indent="-342900">
              <a:buAutoNum type="arabicPeriod"/>
            </a:pPr>
            <a:r>
              <a:rPr lang="en-US" b="1" dirty="0" smtClean="0"/>
              <a:t>Summarize </a:t>
            </a:r>
            <a:r>
              <a:rPr lang="en-US" b="1" dirty="0"/>
              <a:t>and analyze all disaggregated data by day, evening, and distance education regarding enrollments, fill rates, productivity, completion, success, retention, persistence, and transfer</a:t>
            </a:r>
            <a:r>
              <a:rPr lang="en-US" b="1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Analysis should consider: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Trending data</a:t>
            </a:r>
            <a:r>
              <a:rPr lang="en-US" dirty="0"/>
              <a:t>;</a:t>
            </a:r>
            <a:r>
              <a:rPr lang="en-US" dirty="0" smtClean="0"/>
              <a:t> comparing to past semesters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Fall to Fall, Spring to Spring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Percentage Change will be listed as part of the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Explaining any significant drops or spikes in rates, measured by change in percentage (both positive and negative)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External factors that could had an impact on course taking patterns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Include any qualitative information that supports the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Avoid restating the data without providing any additional support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-148936" y="457200"/>
            <a:ext cx="9144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Book Antiqua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Book Antiqua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Book Antiqua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Book Antiqua" pitchFamily="18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rgbClr val="FF0000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rPr>
              <a:t>Section B – Present – </a:t>
            </a:r>
            <a:r>
              <a:rPr lang="en-US" sz="480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rgbClr val="FF0000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rPr>
              <a:t>Data Analysis and Program Health</a:t>
            </a:r>
            <a:endParaRPr lang="en-US" sz="4800" dirty="0">
              <a:ln w="3175">
                <a:solidFill>
                  <a:schemeClr val="tx1">
                    <a:alpha val="65000"/>
                  </a:schemeClr>
                </a:solidFill>
              </a:ln>
              <a:solidFill>
                <a:srgbClr val="FF0000"/>
              </a:solidFill>
              <a:effectLst>
                <a:outerShdw blurRad="25400" dist="12700" dir="14220000" rotWithShape="0">
                  <a:prstClr val="black">
                    <a:alpha val="5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187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Hardcov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IVC Overview Nov 2013</Template>
  <TotalTime>302</TotalTime>
  <Words>78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Hardcover</vt:lpstr>
      <vt:lpstr>Equity</vt:lpstr>
      <vt:lpstr>2013-14  Program Review </vt:lpstr>
      <vt:lpstr>Data – Program Level</vt:lpstr>
      <vt:lpstr>Data – Course Level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Review - Data Analysis</dc:title>
  <dc:creator>José G. Carrillo</dc:creator>
  <cp:lastModifiedBy>Linda Amidon</cp:lastModifiedBy>
  <cp:revision>11</cp:revision>
  <cp:lastPrinted>2013-11-18T16:32:42Z</cp:lastPrinted>
  <dcterms:created xsi:type="dcterms:W3CDTF">2013-11-14T17:46:14Z</dcterms:created>
  <dcterms:modified xsi:type="dcterms:W3CDTF">2013-11-18T16:33:29Z</dcterms:modified>
</cp:coreProperties>
</file>